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7" r:id="rId2"/>
    <p:sldMasterId id="2147483709" r:id="rId3"/>
    <p:sldMasterId id="2147483728" r:id="rId4"/>
    <p:sldMasterId id="2147483740" r:id="rId5"/>
    <p:sldMasterId id="2147483753" r:id="rId6"/>
    <p:sldMasterId id="2147483765" r:id="rId7"/>
    <p:sldMasterId id="2147483777" r:id="rId8"/>
  </p:sldMasterIdLst>
  <p:notesMasterIdLst>
    <p:notesMasterId r:id="rId51"/>
  </p:notesMasterIdLst>
  <p:sldIdLst>
    <p:sldId id="257" r:id="rId9"/>
    <p:sldId id="282" r:id="rId10"/>
    <p:sldId id="431" r:id="rId11"/>
    <p:sldId id="305" r:id="rId12"/>
    <p:sldId id="389" r:id="rId13"/>
    <p:sldId id="456" r:id="rId14"/>
    <p:sldId id="388" r:id="rId15"/>
    <p:sldId id="382" r:id="rId16"/>
    <p:sldId id="383" r:id="rId17"/>
    <p:sldId id="381" r:id="rId18"/>
    <p:sldId id="385" r:id="rId19"/>
    <p:sldId id="422" r:id="rId20"/>
    <p:sldId id="423" r:id="rId21"/>
    <p:sldId id="396" r:id="rId22"/>
    <p:sldId id="457" r:id="rId23"/>
    <p:sldId id="373" r:id="rId24"/>
    <p:sldId id="444" r:id="rId25"/>
    <p:sldId id="443" r:id="rId26"/>
    <p:sldId id="428" r:id="rId27"/>
    <p:sldId id="313" r:id="rId28"/>
    <p:sldId id="369" r:id="rId29"/>
    <p:sldId id="424" r:id="rId30"/>
    <p:sldId id="433" r:id="rId31"/>
    <p:sldId id="459" r:id="rId32"/>
    <p:sldId id="445" r:id="rId33"/>
    <p:sldId id="446" r:id="rId34"/>
    <p:sldId id="447" r:id="rId35"/>
    <p:sldId id="448" r:id="rId36"/>
    <p:sldId id="449" r:id="rId37"/>
    <p:sldId id="450" r:id="rId38"/>
    <p:sldId id="452" r:id="rId39"/>
    <p:sldId id="453" r:id="rId40"/>
    <p:sldId id="454" r:id="rId41"/>
    <p:sldId id="455" r:id="rId42"/>
    <p:sldId id="435" r:id="rId43"/>
    <p:sldId id="436" r:id="rId44"/>
    <p:sldId id="437" r:id="rId45"/>
    <p:sldId id="438" r:id="rId46"/>
    <p:sldId id="458" r:id="rId47"/>
    <p:sldId id="440" r:id="rId48"/>
    <p:sldId id="441" r:id="rId49"/>
    <p:sldId id="460" r:id="rId50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229" autoAdjust="0"/>
  </p:normalViewPr>
  <p:slideViewPr>
    <p:cSldViewPr>
      <p:cViewPr varScale="1">
        <p:scale>
          <a:sx n="102" d="100"/>
          <a:sy n="102" d="100"/>
        </p:scale>
        <p:origin x="188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microsoft.com/office/2016/11/relationships/changesInfo" Target="changesInfos/changesInfo1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Cagle" userId="ba1821710a1754ad" providerId="LiveId" clId="{E3F22D71-5D3D-4775-BCC8-483D588AE0D2}"/>
    <pc:docChg chg="custSel delSld modSld">
      <pc:chgData name="Chris Cagle" userId="ba1821710a1754ad" providerId="LiveId" clId="{E3F22D71-5D3D-4775-BCC8-483D588AE0D2}" dt="2021-02-26T18:05:31.866" v="13" actId="6549"/>
      <pc:docMkLst>
        <pc:docMk/>
      </pc:docMkLst>
      <pc:sldChg chg="modNotesTx">
        <pc:chgData name="Chris Cagle" userId="ba1821710a1754ad" providerId="LiveId" clId="{E3F22D71-5D3D-4775-BCC8-483D588AE0D2}" dt="2021-02-26T18:03:32.006" v="2" actId="6549"/>
        <pc:sldMkLst>
          <pc:docMk/>
          <pc:sldMk cId="2239751137" sldId="305"/>
        </pc:sldMkLst>
      </pc:sldChg>
      <pc:sldChg chg="modNotesTx">
        <pc:chgData name="Chris Cagle" userId="ba1821710a1754ad" providerId="LiveId" clId="{E3F22D71-5D3D-4775-BCC8-483D588AE0D2}" dt="2021-02-26T18:04:36.714" v="8" actId="6549"/>
        <pc:sldMkLst>
          <pc:docMk/>
          <pc:sldMk cId="2497052344" sldId="313"/>
        </pc:sldMkLst>
      </pc:sldChg>
      <pc:sldChg chg="modNotesTx">
        <pc:chgData name="Chris Cagle" userId="ba1821710a1754ad" providerId="LiveId" clId="{E3F22D71-5D3D-4775-BCC8-483D588AE0D2}" dt="2021-02-26T18:03:58.340" v="7" actId="6549"/>
        <pc:sldMkLst>
          <pc:docMk/>
          <pc:sldMk cId="281117018" sldId="381"/>
        </pc:sldMkLst>
      </pc:sldChg>
      <pc:sldChg chg="modNotesTx">
        <pc:chgData name="Chris Cagle" userId="ba1821710a1754ad" providerId="LiveId" clId="{E3F22D71-5D3D-4775-BCC8-483D588AE0D2}" dt="2021-02-26T18:03:44.358" v="4" actId="6549"/>
        <pc:sldMkLst>
          <pc:docMk/>
          <pc:sldMk cId="1669678559" sldId="382"/>
        </pc:sldMkLst>
      </pc:sldChg>
      <pc:sldChg chg="delSp mod modNotesTx">
        <pc:chgData name="Chris Cagle" userId="ba1821710a1754ad" providerId="LiveId" clId="{E3F22D71-5D3D-4775-BCC8-483D588AE0D2}" dt="2021-02-26T18:03:52.052" v="6" actId="478"/>
        <pc:sldMkLst>
          <pc:docMk/>
          <pc:sldMk cId="3470147741" sldId="383"/>
        </pc:sldMkLst>
        <pc:spChg chg="del">
          <ac:chgData name="Chris Cagle" userId="ba1821710a1754ad" providerId="LiveId" clId="{E3F22D71-5D3D-4775-BCC8-483D588AE0D2}" dt="2021-02-26T18:03:52.052" v="6" actId="478"/>
          <ac:spMkLst>
            <pc:docMk/>
            <pc:sldMk cId="3470147741" sldId="383"/>
            <ac:spMk id="5" creationId="{00000000-0000-0000-0000-000000000000}"/>
          </ac:spMkLst>
        </pc:spChg>
      </pc:sldChg>
      <pc:sldChg chg="modNotesTx">
        <pc:chgData name="Chris Cagle" userId="ba1821710a1754ad" providerId="LiveId" clId="{E3F22D71-5D3D-4775-BCC8-483D588AE0D2}" dt="2021-02-26T18:03:39.474" v="3" actId="6549"/>
        <pc:sldMkLst>
          <pc:docMk/>
          <pc:sldMk cId="3040641457" sldId="388"/>
        </pc:sldMkLst>
      </pc:sldChg>
      <pc:sldChg chg="modNotesTx">
        <pc:chgData name="Chris Cagle" userId="ba1821710a1754ad" providerId="LiveId" clId="{E3F22D71-5D3D-4775-BCC8-483D588AE0D2}" dt="2021-02-26T18:04:47.844" v="9" actId="6549"/>
        <pc:sldMkLst>
          <pc:docMk/>
          <pc:sldMk cId="2359107067" sldId="433"/>
        </pc:sldMkLst>
      </pc:sldChg>
      <pc:sldChg chg="modNotesTx">
        <pc:chgData name="Chris Cagle" userId="ba1821710a1754ad" providerId="LiveId" clId="{E3F22D71-5D3D-4775-BCC8-483D588AE0D2}" dt="2021-02-26T18:05:09.601" v="11" actId="6549"/>
        <pc:sldMkLst>
          <pc:docMk/>
          <pc:sldMk cId="2567246115" sldId="435"/>
        </pc:sldMkLst>
      </pc:sldChg>
      <pc:sldChg chg="modNotesTx">
        <pc:chgData name="Chris Cagle" userId="ba1821710a1754ad" providerId="LiveId" clId="{E3F22D71-5D3D-4775-BCC8-483D588AE0D2}" dt="2021-02-26T18:05:13.364" v="12" actId="6549"/>
        <pc:sldMkLst>
          <pc:docMk/>
          <pc:sldMk cId="9736945" sldId="436"/>
        </pc:sldMkLst>
      </pc:sldChg>
      <pc:sldChg chg="modNotesTx">
        <pc:chgData name="Chris Cagle" userId="ba1821710a1754ad" providerId="LiveId" clId="{E3F22D71-5D3D-4775-BCC8-483D588AE0D2}" dt="2021-02-26T18:05:31.866" v="13" actId="6549"/>
        <pc:sldMkLst>
          <pc:docMk/>
          <pc:sldMk cId="814905389" sldId="441"/>
        </pc:sldMkLst>
      </pc:sldChg>
      <pc:sldChg chg="del">
        <pc:chgData name="Chris Cagle" userId="ba1821710a1754ad" providerId="LiveId" clId="{E3F22D71-5D3D-4775-BCC8-483D588AE0D2}" dt="2021-02-26T17:14:14.783" v="0" actId="47"/>
        <pc:sldMkLst>
          <pc:docMk/>
          <pc:sldMk cId="4032886188" sldId="442"/>
        </pc:sldMkLst>
      </pc:sldChg>
      <pc:sldChg chg="modNotesTx">
        <pc:chgData name="Chris Cagle" userId="ba1821710a1754ad" providerId="LiveId" clId="{E3F22D71-5D3D-4775-BCC8-483D588AE0D2}" dt="2021-02-26T18:04:53.945" v="10" actId="6549"/>
        <pc:sldMkLst>
          <pc:docMk/>
          <pc:sldMk cId="2580172228" sldId="459"/>
        </pc:sldMkLst>
      </pc:sldChg>
      <pc:sldChg chg="modSp mod">
        <pc:chgData name="Chris Cagle" userId="ba1821710a1754ad" providerId="LiveId" clId="{E3F22D71-5D3D-4775-BCC8-483D588AE0D2}" dt="2021-02-26T17:14:20.662" v="1" actId="1076"/>
        <pc:sldMkLst>
          <pc:docMk/>
          <pc:sldMk cId="3352383057" sldId="460"/>
        </pc:sldMkLst>
        <pc:spChg chg="mod">
          <ac:chgData name="Chris Cagle" userId="ba1821710a1754ad" providerId="LiveId" clId="{E3F22D71-5D3D-4775-BCC8-483D588AE0D2}" dt="2021-02-26T17:14:20.662" v="1" actId="1076"/>
          <ac:spMkLst>
            <pc:docMk/>
            <pc:sldMk cId="3352383057" sldId="460"/>
            <ac:spMk id="2" creationId="{697B6300-7F3D-4A8A-AF9C-BD70BD7D1441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08798CC-1EE5-4D1E-92C4-1F54EBEAD1C0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7FC9F99-858F-4A10-BDD7-598D793019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27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C9F99-858F-4A10-BDD7-598D7930195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21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FC9F99-858F-4A10-BDD7-598D793019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512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FC9F99-858F-4A10-BDD7-598D793019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230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FC9F99-858F-4A10-BDD7-598D793019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42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FC9F99-858F-4A10-BDD7-598D793019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462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C9F99-858F-4A10-BDD7-598D7930195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387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FC9F99-858F-4A10-BDD7-598D793019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571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C9F99-858F-4A10-BDD7-598D7930195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C9F99-858F-4A10-BDD7-598D7930195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941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FC9F99-858F-4A10-BDD7-598D793019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116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FC9F99-858F-4A10-BDD7-598D793019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998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C9F99-858F-4A10-BDD7-598D7930195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68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</a:t>
            </a:r>
            <a:r>
              <a:rPr lang="en-US" baseline="0" dirty="0"/>
              <a:t> that this model can be used with any industry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FC9F99-858F-4A10-BDD7-598D793019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3339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79C69-C428-481F-A63B-41580FDFD9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4699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FC9F99-858F-4A10-BDD7-598D793019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3041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FC9F99-858F-4A10-BDD7-598D793019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3298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C9F99-858F-4A10-BDD7-598D79301954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073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FC9F99-858F-4A10-BDD7-598D793019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7903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FC9F99-858F-4A10-BDD7-598D793019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614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C9F99-858F-4A10-BDD7-598D7930195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40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C9F99-858F-4A10-BDD7-598D7930195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15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FC9F99-858F-4A10-BDD7-598D793019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481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FC9F99-858F-4A10-BDD7-598D793019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54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FC9F99-858F-4A10-BDD7-598D793019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160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FC9F99-858F-4A10-BDD7-598D793019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568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FC9F99-858F-4A10-BDD7-598D793019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268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810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24781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1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1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7814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4781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81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81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81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81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82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82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82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82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82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82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82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82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782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2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3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3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3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3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3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3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3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783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783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783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4784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84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84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84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84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784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784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784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784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7849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47850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47851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07321B7-DCF9-46F7-9D4E-BC23AFF727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A3782-2168-4E2E-B031-C1D9EB958C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B2A5E7-F931-4810-AF04-54ADB0951A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161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810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24781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1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1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grpSp>
          <p:nvGrpSpPr>
            <p:cNvPr id="247814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4781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1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1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1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1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2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2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2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2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2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2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2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2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4782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2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grpSp>
          <p:nvGrpSpPr>
            <p:cNvPr id="24783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4784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4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4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4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4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4784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4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24784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784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7849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7850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7851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7321B7-DCF9-46F7-9D4E-BC23AFF72746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207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5A2740-11A4-4610-BB14-4B3C9477D6C6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786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E3700C-DFD2-453D-BE0E-08AC9A0FBA1E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666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3AEAA4-A704-416E-997C-25839FACFA96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283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76409A-7E38-4195-B69B-4A49551BA4C9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802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BD293E-E035-420A-8A39-4AE2A334BE3A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881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76DE1D-9A15-4C1D-9D7D-2F6BCC926FE4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92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A2740-11A4-4610-BB14-4B3C9477D6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E9BCA1-4FB7-4267-A2F4-DDCCE04DDD98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27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1A0740-3203-4E32-A814-276FDE330D7B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061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3A3782-2168-4E2E-B031-C1D9EB958C40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7145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B2A5E7-F931-4810-AF04-54ADB0951AE2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7243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7321B7-DCF9-46F7-9D4E-BC23AFF72746}" type="slidenum">
              <a:rPr kumimoji="0" lang="en-US" sz="2801" b="0" i="0" u="none" strike="noStrike" kern="1200" cap="none" spc="0" normalizeH="0" baseline="0" noProof="0" smtClean="0">
                <a:ln>
                  <a:noFill/>
                </a:ln>
                <a:solidFill>
                  <a:srgbClr val="EBF3F3">
                    <a:tint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1397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5A2740-11A4-4610-BB14-4B3C9477D6C6}" type="slidenum">
              <a:rPr kumimoji="0" lang="en-US" sz="2801" b="0" i="0" u="none" strike="noStrike" kern="1200" cap="none" spc="0" normalizeH="0" baseline="0" noProof="0" smtClean="0">
                <a:ln>
                  <a:noFill/>
                </a:ln>
                <a:solidFill>
                  <a:srgbClr val="EBF3F3">
                    <a:tint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1302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E3700C-DFD2-453D-BE0E-08AC9A0FBA1E}" type="slidenum">
              <a:rPr kumimoji="0" lang="en-US" sz="2801" b="0" i="0" u="none" strike="noStrike" kern="1200" cap="none" spc="0" normalizeH="0" baseline="0" noProof="0" smtClean="0">
                <a:ln>
                  <a:noFill/>
                </a:ln>
                <a:solidFill>
                  <a:srgbClr val="EBF3F3">
                    <a:tint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947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3AEAA4-A704-416E-997C-25839FACFA96}" type="slidenum">
              <a:rPr kumimoji="0" lang="en-US" sz="2801" b="0" i="0" u="none" strike="noStrike" kern="1200" cap="none" spc="0" normalizeH="0" baseline="0" noProof="0" smtClean="0">
                <a:ln>
                  <a:noFill/>
                </a:ln>
                <a:solidFill>
                  <a:srgbClr val="EBF3F3">
                    <a:tint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2747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76409A-7E38-4195-B69B-4A49551BA4C9}" type="slidenum">
              <a:rPr kumimoji="0" lang="en-US" sz="2801" b="0" i="0" u="none" strike="noStrike" kern="1200" cap="none" spc="0" normalizeH="0" baseline="0" noProof="0" smtClean="0">
                <a:ln>
                  <a:noFill/>
                </a:ln>
                <a:solidFill>
                  <a:srgbClr val="EBF3F3">
                    <a:tint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527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BD293E-E035-420A-8A39-4AE2A334BE3A}" type="slidenum">
              <a:rPr kumimoji="0" lang="en-US" sz="2801" b="0" i="0" u="none" strike="noStrike" kern="1200" cap="none" spc="0" normalizeH="0" baseline="0" noProof="0" smtClean="0">
                <a:ln>
                  <a:noFill/>
                </a:ln>
                <a:solidFill>
                  <a:srgbClr val="EBF3F3">
                    <a:tint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74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3700C-DFD2-453D-BE0E-08AC9A0FBA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76DE1D-9A15-4C1D-9D7D-2F6BCC926FE4}" type="slidenum">
              <a:rPr kumimoji="0" lang="en-US" sz="2801" b="0" i="0" u="none" strike="noStrike" kern="1200" cap="none" spc="0" normalizeH="0" baseline="0" noProof="0" smtClean="0">
                <a:ln>
                  <a:noFill/>
                </a:ln>
                <a:solidFill>
                  <a:srgbClr val="EBF3F3">
                    <a:tint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5790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E9BCA1-4FB7-4267-A2F4-DDCCE04DDD98}" type="slidenum">
              <a:rPr kumimoji="0" lang="en-US" sz="2801" b="0" i="0" u="none" strike="noStrike" kern="1200" cap="none" spc="0" normalizeH="0" baseline="0" noProof="0" smtClean="0">
                <a:ln>
                  <a:noFill/>
                </a:ln>
                <a:solidFill>
                  <a:srgbClr val="EBF3F3">
                    <a:tint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7542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1A0740-3203-4E32-A814-276FDE330D7B}" type="slidenum">
              <a:rPr kumimoji="0" lang="en-US" sz="2801" b="0" i="0" u="none" strike="noStrike" kern="1200" cap="none" spc="0" normalizeH="0" baseline="0" noProof="0" smtClean="0">
                <a:ln>
                  <a:noFill/>
                </a:ln>
                <a:solidFill>
                  <a:srgbClr val="EBF3F3">
                    <a:tint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43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E31D6D-C04C-4E4C-9F7E-90A698E5A7FF}" type="slidenum">
              <a:rPr kumimoji="0" lang="en-US" sz="2801" b="0" i="0" u="none" strike="noStrike" kern="1200" cap="none" spc="0" normalizeH="0" baseline="0" noProof="0" smtClean="0">
                <a:ln>
                  <a:noFill/>
                </a:ln>
                <a:solidFill>
                  <a:srgbClr val="EBF3F3">
                    <a:tint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2550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E31D6D-C04C-4E4C-9F7E-90A698E5A7FF}" type="slidenum">
              <a:rPr kumimoji="0" lang="en-US" sz="2801" b="0" i="0" u="none" strike="noStrike" kern="1200" cap="none" spc="0" normalizeH="0" baseline="0" noProof="0" smtClean="0">
                <a:ln>
                  <a:noFill/>
                </a:ln>
                <a:solidFill>
                  <a:srgbClr val="EBF3F3">
                    <a:tint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7824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E31D6D-C04C-4E4C-9F7E-90A698E5A7FF}" type="slidenum">
              <a:rPr kumimoji="0" lang="en-US" sz="2801" b="0" i="0" u="none" strike="noStrike" kern="1200" cap="none" spc="0" normalizeH="0" baseline="0" noProof="0" smtClean="0">
                <a:ln>
                  <a:noFill/>
                </a:ln>
                <a:solidFill>
                  <a:srgbClr val="EBF3F3">
                    <a:tint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>
                <a:ln>
                  <a:noFill/>
                </a:ln>
                <a:solidFill>
                  <a:srgbClr val="1E515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>
                <a:ln>
                  <a:noFill/>
                </a:ln>
                <a:solidFill>
                  <a:srgbClr val="1E515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20658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E31D6D-C04C-4E4C-9F7E-90A698E5A7FF}" type="slidenum">
              <a:rPr kumimoji="0" lang="en-US" sz="2801" b="0" i="0" u="none" strike="noStrike" kern="1200" cap="none" spc="0" normalizeH="0" baseline="0" noProof="0" smtClean="0">
                <a:ln>
                  <a:noFill/>
                </a:ln>
                <a:solidFill>
                  <a:srgbClr val="EBF3F3">
                    <a:tint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0743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E31D6D-C04C-4E4C-9F7E-90A698E5A7FF}" type="slidenum">
              <a:rPr kumimoji="0" lang="en-US" sz="2801" b="0" i="0" u="none" strike="noStrike" kern="1200" cap="none" spc="0" normalizeH="0" baseline="0" noProof="0" smtClean="0">
                <a:ln>
                  <a:noFill/>
                </a:ln>
                <a:solidFill>
                  <a:srgbClr val="EBF3F3">
                    <a:tint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0440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E31D6D-C04C-4E4C-9F7E-90A698E5A7FF}" type="slidenum">
              <a:rPr kumimoji="0" lang="en-US" sz="2801" b="0" i="0" u="none" strike="noStrike" kern="1200" cap="none" spc="0" normalizeH="0" baseline="0" noProof="0" smtClean="0">
                <a:ln>
                  <a:noFill/>
                </a:ln>
                <a:solidFill>
                  <a:srgbClr val="EBF3F3">
                    <a:tint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8863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3A3782-2168-4E2E-B031-C1D9EB958C40}" type="slidenum">
              <a:rPr kumimoji="0" lang="en-US" sz="2801" b="0" i="0" u="none" strike="noStrike" kern="1200" cap="none" spc="0" normalizeH="0" baseline="0" noProof="0" smtClean="0">
                <a:ln>
                  <a:noFill/>
                </a:ln>
                <a:solidFill>
                  <a:srgbClr val="EBF3F3">
                    <a:tint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035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3AEAA4-A704-416E-997C-25839FACFA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  <a:alpha val="6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B2A5E7-F931-4810-AF04-54ADB0951AE2}" type="slidenum">
              <a:rPr kumimoji="0" lang="en-US" sz="2801" b="0" i="0" u="none" strike="noStrike" kern="1200" cap="none" spc="0" normalizeH="0" baseline="0" noProof="0" smtClean="0">
                <a:ln>
                  <a:noFill/>
                </a:ln>
                <a:solidFill>
                  <a:srgbClr val="EBF3F3">
                    <a:tint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5621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4402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8095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05164-D58B-4D69-8314-AFBEA000E81D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8174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1298448"/>
            <a:ext cx="5486400" cy="3255264"/>
          </a:xfrm>
        </p:spPr>
        <p:txBody>
          <a:bodyPr anchor="b">
            <a:normAutofit/>
          </a:bodyPr>
          <a:lstStyle>
            <a:lvl1pPr>
              <a:defRPr sz="54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50" y="4672584"/>
            <a:ext cx="54864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0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05164-D58B-4D69-8314-AFBEA000E81D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4927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868680"/>
            <a:ext cx="260604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868680"/>
            <a:ext cx="260604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05164-D58B-4D69-8314-AFBEA000E81D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5955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1023586"/>
            <a:ext cx="260604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930936"/>
            <a:ext cx="260604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1023587"/>
            <a:ext cx="260604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930936"/>
            <a:ext cx="260604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05164-D58B-4D69-8314-AFBEA000E81D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5565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05164-D58B-4D69-8314-AFBEA000E81D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1202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05164-D58B-4D69-8314-AFBEA000E81D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5910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194560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868680"/>
            <a:ext cx="54864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337560"/>
            <a:ext cx="2125980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05164-D58B-4D69-8314-AFBEA000E81D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278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6409A-7E38-4195-B69B-4A49551BA4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1945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7983" y="767419"/>
            <a:ext cx="6086423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340602"/>
            <a:ext cx="2125980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05164-D58B-4D69-8314-AFBEA000E81D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9868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05164-D58B-4D69-8314-AFBEA000E81D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0802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990600"/>
            <a:ext cx="211455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868680"/>
            <a:ext cx="54864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05164-D58B-4D69-8314-AFBEA000E81D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0067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60EA64-D806-43AC-9DF2-F8C432F32B4C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3/19/2021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A6979-0714-4377-B894-6BE4C2D6E20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2701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70A7B3-6521-4DCA-87E5-044747A908C1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3/19/2021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A6979-0714-4377-B894-6BE4C2D6E20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9561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60EA64-D806-43AC-9DF2-F8C432F32B4C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3/19/2021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A6979-0714-4377-B894-6BE4C2D6E20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1308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134690-1557-4C89-A502-4959FE7FAD70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3/19/2021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A6979-0714-4377-B894-6BE4C2D6E20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1883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7D4976-E339-4826-83B7-FBD03F55ECF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3/19/2021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A6979-0714-4377-B894-6BE4C2D6E20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0312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037C31-9E7A-4F99-8774-A0E530DE1A4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3/19/2021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A6979-0714-4377-B894-6BE4C2D6E20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633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78504F-A551-4DE0-9316-4DCD1D8CC75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3/19/2021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A6979-0714-4377-B894-6BE4C2D6E20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369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D293E-E035-420A-8A39-4AE2A334BE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BE4249-C0D0-4B06-8692-E8BB871AF643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3/19/2021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A6979-0714-4377-B894-6BE4C2D6E20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774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6858000"/>
          </a:xfrm>
          <a:solidFill>
            <a:schemeClr val="tx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2B0DB6-F5C7-45FB-8CF3-31B45F9C2DAC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3/19/2021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A6979-0714-4377-B894-6BE4C2D6E20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496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F9C37B-1D36-470B-8223-D6C91242EC1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3/19/2021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A6979-0714-4377-B894-6BE4C2D6E20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728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C6F52A-A82B-47A2-A83A-8C4C91F2D59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3/19/2021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A6979-0714-4377-B894-6BE4C2D6E20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9075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9502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810" name="Group 2"/>
          <p:cNvGrpSpPr>
            <a:grpSpLocks/>
          </p:cNvGrpSpPr>
          <p:nvPr/>
        </p:nvGrpSpPr>
        <p:grpSpPr bwMode="auto">
          <a:xfrm>
            <a:off x="12" y="0"/>
            <a:ext cx="9148763" cy="6851650"/>
            <a:chOff x="1" y="0"/>
            <a:chExt cx="5763" cy="4316"/>
          </a:xfrm>
        </p:grpSpPr>
        <p:sp>
          <p:nvSpPr>
            <p:cNvPr id="24781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1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1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grpSp>
          <p:nvGrpSpPr>
            <p:cNvPr id="247814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4781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1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1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1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1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2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2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2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2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2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2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2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2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4782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2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grpSp>
          <p:nvGrpSpPr>
            <p:cNvPr id="24783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4784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4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4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4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4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4784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4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24784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307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784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7849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7850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7851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7321B7-DCF9-46F7-9D4E-BC23AFF72746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825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5A2740-11A4-4610-BB14-4B3C9477D6C6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0948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E3700C-DFD2-453D-BE0E-08AC9A0FBA1E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0684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3AEAA4-A704-416E-997C-25839FACFA96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8555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76409A-7E38-4195-B69B-4A49551BA4C9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99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76DE1D-9A15-4C1D-9D7D-2F6BCC926F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BD293E-E035-420A-8A39-4AE2A334BE3A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8270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76DE1D-9A15-4C1D-9D7D-2F6BCC926FE4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7611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E9BCA1-4FB7-4267-A2F4-DDCCE04DDD98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2452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1A0740-3203-4E32-A814-276FDE330D7B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4105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3A3782-2168-4E2E-B031-C1D9EB958C40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5955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B2A5E7-F931-4810-AF04-54ADB0951AE2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4192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810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24781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1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1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grpSp>
          <p:nvGrpSpPr>
            <p:cNvPr id="247814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4781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1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1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1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1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2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2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2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2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2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2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2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2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4782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2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grpSp>
          <p:nvGrpSpPr>
            <p:cNvPr id="24783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4784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4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4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4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4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4784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4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24784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784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7849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7850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7851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7321B7-DCF9-46F7-9D4E-BC23AFF72746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1248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5A2740-11A4-4610-BB14-4B3C9477D6C6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7889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E3700C-DFD2-453D-BE0E-08AC9A0FBA1E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3238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3AEAA4-A704-416E-997C-25839FACFA96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195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E9BCA1-4FB7-4267-A2F4-DDCCE04DDD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76409A-7E38-4195-B69B-4A49551BA4C9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9384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BD293E-E035-420A-8A39-4AE2A334BE3A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5355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76DE1D-9A15-4C1D-9D7D-2F6BCC926FE4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2897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E9BCA1-4FB7-4267-A2F4-DDCCE04DDD98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9066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1A0740-3203-4E32-A814-276FDE330D7B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0593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3A3782-2168-4E2E-B031-C1D9EB958C40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3786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B2A5E7-F931-4810-AF04-54ADB0951AE2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9060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810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24781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1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1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grpSp>
          <p:nvGrpSpPr>
            <p:cNvPr id="247814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4781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1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1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1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1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2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2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2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2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2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2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2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2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4782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2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3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grpSp>
          <p:nvGrpSpPr>
            <p:cNvPr id="24783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4784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4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4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4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84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4784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84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24784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784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7849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7850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7851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7321B7-DCF9-46F7-9D4E-BC23AFF72746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1271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5A2740-11A4-4610-BB14-4B3C9477D6C6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3080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E3700C-DFD2-453D-BE0E-08AC9A0FBA1E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369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1A0740-3203-4E32-A814-276FDE330D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3AEAA4-A704-416E-997C-25839FACFA96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9477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76409A-7E38-4195-B69B-4A49551BA4C9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7099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BD293E-E035-420A-8A39-4AE2A334BE3A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7106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76DE1D-9A15-4C1D-9D7D-2F6BCC926FE4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6076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E9BCA1-4FB7-4267-A2F4-DDCCE04DDD98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60811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1A0740-3203-4E32-A814-276FDE330D7B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24001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3A3782-2168-4E2E-B031-C1D9EB958C40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934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B2A5E7-F931-4810-AF04-54ADB0951AE2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180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78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246787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88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89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6790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46791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792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793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794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795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796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797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798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799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800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801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802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803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6804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05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06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07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08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09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10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11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12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6813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6814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6815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46816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817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818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819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820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68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68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682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682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24682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24682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81E31D6D-C04C-4E4C-9F7E-90A698E5A7F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4682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789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78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246787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788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789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grpSp>
          <p:nvGrpSpPr>
            <p:cNvPr id="246790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46791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792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793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794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795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796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797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798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799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800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801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802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803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46804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05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06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07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08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09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10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11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12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13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14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grpSp>
          <p:nvGrpSpPr>
            <p:cNvPr id="246815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46816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817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818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819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820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468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24682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682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682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682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E31D6D-C04C-4E4C-9F7E-90A698E5A7F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682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01867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60EA64-D806-43AC-9DF2-F8C432F32B4C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3/19/2021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7A6979-0714-4377-B894-6BE4C2D6E202}" type="slidenum">
              <a:rPr kumimoji="0" lang="en-US" sz="2801" b="0" i="0" u="none" strike="noStrike" kern="1200" cap="none" spc="0" normalizeH="0" baseline="0" noProof="0" smtClean="0">
                <a:ln>
                  <a:noFill/>
                </a:ln>
                <a:solidFill>
                  <a:srgbClr val="EBF3F3">
                    <a:tint val="7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srgbClr val="EBF3F3">
                  <a:tint val="7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4723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</p:sldLayoutIdLst>
  <p:hf sldNum="0"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258269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51" y="864108"/>
            <a:ext cx="54864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02" y="6356351"/>
            <a:ext cx="1148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05164-D58B-4D69-8314-AFBEA000E81D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94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19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7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chemeClr val="bg2">
              <a:lumMod val="60000"/>
              <a:lumOff val="40000"/>
              <a:alpha val="15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60EA64-D806-43AC-9DF2-F8C432F32B4C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7A6979-0714-4377-B894-6BE4C2D6E20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3686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786" name="Group 2"/>
          <p:cNvGrpSpPr>
            <a:grpSpLocks/>
          </p:cNvGrpSpPr>
          <p:nvPr/>
        </p:nvGrpSpPr>
        <p:grpSpPr bwMode="auto">
          <a:xfrm>
            <a:off x="1590" y="0"/>
            <a:ext cx="9148762" cy="6851650"/>
            <a:chOff x="1" y="0"/>
            <a:chExt cx="5763" cy="4316"/>
          </a:xfrm>
        </p:grpSpPr>
        <p:sp>
          <p:nvSpPr>
            <p:cNvPr id="246787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788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789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grpSp>
          <p:nvGrpSpPr>
            <p:cNvPr id="246790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46791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792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793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794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795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796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797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798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799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800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801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802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803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46804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05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06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07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08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09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10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11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12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13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14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grpSp>
          <p:nvGrpSpPr>
            <p:cNvPr id="246815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46816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817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818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819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820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468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24682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45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682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682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682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E31D6D-C04C-4E4C-9F7E-90A698E5A7F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682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3162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78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246787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788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789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grpSp>
          <p:nvGrpSpPr>
            <p:cNvPr id="246790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46791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792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793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794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795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796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797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798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799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800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801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802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803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46804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05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06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07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08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09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10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11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12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13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14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grpSp>
          <p:nvGrpSpPr>
            <p:cNvPr id="246815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46816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817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818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819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820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468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24682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682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682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682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E31D6D-C04C-4E4C-9F7E-90A698E5A7F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682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72540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78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246787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788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789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grpSp>
          <p:nvGrpSpPr>
            <p:cNvPr id="246790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46791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792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793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794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795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796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797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798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799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800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801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802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803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46804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05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06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07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08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09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10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11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12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13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14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grpSp>
          <p:nvGrpSpPr>
            <p:cNvPr id="246815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46816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817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818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819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820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468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8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24682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682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682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682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E31D6D-C04C-4E4C-9F7E-90A698E5A7F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682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26875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cid:image003.png@01D23088.5E960060" TargetMode="External"/><Relationship Id="rId13" Type="http://schemas.openxmlformats.org/officeDocument/2006/relationships/image" Target="../media/image42.jpe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cid:image002.png@01D23088.5E960060" TargetMode="External"/><Relationship Id="rId11" Type="http://schemas.openxmlformats.org/officeDocument/2006/relationships/image" Target="../media/image40.jpeg"/><Relationship Id="rId5" Type="http://schemas.openxmlformats.org/officeDocument/2006/relationships/image" Target="../media/image36.png"/><Relationship Id="rId15" Type="http://schemas.openxmlformats.org/officeDocument/2006/relationships/image" Target="../media/image44.jpeg"/><Relationship Id="rId10" Type="http://schemas.openxmlformats.org/officeDocument/2006/relationships/image" Target="../media/image39.jpeg"/><Relationship Id="rId4" Type="http://schemas.openxmlformats.org/officeDocument/2006/relationships/image" Target="cid:image001.png@01D23088.5E960060" TargetMode="External"/><Relationship Id="rId9" Type="http://schemas.openxmlformats.org/officeDocument/2006/relationships/image" Target="../media/image38.jpeg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8.png"/><Relationship Id="rId4" Type="http://schemas.openxmlformats.org/officeDocument/2006/relationships/image" Target="../media/image6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8.png"/><Relationship Id="rId4" Type="http://schemas.openxmlformats.org/officeDocument/2006/relationships/image" Target="../media/image6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0300" y="381000"/>
            <a:ext cx="120472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281996"/>
            <a:ext cx="2819400" cy="183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0600" y="3962400"/>
            <a:ext cx="48088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Chris Cagle </a:t>
            </a:r>
          </a:p>
          <a:p>
            <a:r>
              <a:rPr lang="en-US" dirty="0"/>
              <a:t>Regional Affairs Manager</a:t>
            </a:r>
          </a:p>
          <a:p>
            <a:endParaRPr lang="en-US" dirty="0"/>
          </a:p>
          <a:p>
            <a:r>
              <a:rPr lang="en-US" sz="2400" b="1" dirty="0" smtClean="0"/>
              <a:t>Robert Chavez</a:t>
            </a:r>
            <a:endParaRPr lang="en-US" sz="2400" b="1" dirty="0"/>
          </a:p>
          <a:p>
            <a:r>
              <a:rPr lang="en-US" dirty="0" smtClean="0"/>
              <a:t>One Stop Supervisor</a:t>
            </a:r>
            <a:endParaRPr lang="en-US" dirty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334000" y="4281996"/>
            <a:ext cx="0" cy="181658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81000" y="2707481"/>
            <a:ext cx="3581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marR="0" lvl="0" indent="-396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SBWIB Provides up to 75% of the salary for new hires during the first 3 months of training</a:t>
            </a:r>
          </a:p>
          <a:p>
            <a:pPr marL="396875" marR="0" lvl="0" indent="-396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For jobs in the $11-$20 an hour range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0" name="Picture 3" descr="G:\Backup - Chris\NEW CLIENT\SBWIB\Logo\High Res Logo\SBWIB Logos\SBWIB_logo High R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24" y="157713"/>
            <a:ext cx="1501993" cy="151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/>
          <p:cNvSpPr txBox="1">
            <a:spLocks/>
          </p:cNvSpPr>
          <p:nvPr/>
        </p:nvSpPr>
        <p:spPr bwMode="auto">
          <a:xfrm>
            <a:off x="1295400" y="1905000"/>
            <a:ext cx="6629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On the Job Training Program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43010" name="Picture 2" descr="E:\Backup - Chris\NEW CLIENT\SBWIB\Marketing\ShutterStock\Stock Photos\shutterstock_307218608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2971799"/>
            <a:ext cx="5943600" cy="3962579"/>
          </a:xfrm>
          <a:prstGeom prst="rect">
            <a:avLst/>
          </a:prstGeom>
          <a:noFill/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397976A-A569-4324-B9D5-65B0EA0F7973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2133600" y="381000"/>
            <a:ext cx="6324600" cy="1164707"/>
          </a:xfrm>
        </p:spPr>
        <p:txBody>
          <a:bodyPr/>
          <a:lstStyle/>
          <a:p>
            <a:r>
              <a:rPr lang="en-US" sz="3600" dirty="0"/>
              <a:t>Business &amp; Employment </a:t>
            </a:r>
            <a:br>
              <a:rPr lang="en-US" sz="3600" dirty="0"/>
            </a:br>
            <a:r>
              <a:rPr lang="en-US" sz="3600" dirty="0"/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281117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6299623" cy="34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ubtitle 2"/>
          <p:cNvSpPr txBox="1">
            <a:spLocks/>
          </p:cNvSpPr>
          <p:nvPr/>
        </p:nvSpPr>
        <p:spPr bwMode="auto">
          <a:xfrm>
            <a:off x="5562600" y="533400"/>
            <a:ext cx="3352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Offered at No Cost to business, non profits and government entities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0" y="3718679"/>
            <a:ext cx="7086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Interns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may work for non-profits or government</a:t>
            </a:r>
          </a:p>
          <a:p>
            <a:pPr marL="4572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entities in any capacity and will be paid by the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SBWIB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5175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Interns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are available to private business in the</a:t>
            </a:r>
          </a:p>
          <a:p>
            <a:pPr marL="0" marR="0" lvl="0" indent="5175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fields of:</a:t>
            </a:r>
          </a:p>
          <a:p>
            <a:pPr marL="0" marR="0" lvl="0" indent="5175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• Manufacturing</a:t>
            </a:r>
          </a:p>
          <a:p>
            <a:pPr marL="0" marR="0" lvl="0" indent="5175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• Engineering</a:t>
            </a:r>
          </a:p>
          <a:p>
            <a:pPr marL="0" marR="0" lvl="0" indent="5175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• Media Arts industry sectors</a:t>
            </a:r>
          </a:p>
        </p:txBody>
      </p:sp>
      <p:pic>
        <p:nvPicPr>
          <p:cNvPr id="13" name="Picture 3" descr="G:\Backup - Chris\NEW CLIENT\SBWIB\Logo\High Res Logo\SBWIB Logos\SBWIB_logo High R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029200"/>
            <a:ext cx="1501993" cy="151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81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04800"/>
            <a:ext cx="4800600" cy="623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08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304800"/>
            <a:ext cx="4789757" cy="62444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2362200"/>
            <a:ext cx="3352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rgbClr val="000000"/>
              </a:solidFill>
            </a:endParaRPr>
          </a:p>
          <a:p>
            <a:endParaRPr lang="en-US" sz="1400" dirty="0"/>
          </a:p>
          <a:p>
            <a:r>
              <a:rPr lang="en-US" sz="1400" dirty="0"/>
              <a:t>FACEBOOK WEBSITE TO SIGN UP </a:t>
            </a:r>
          </a:p>
          <a:p>
            <a:r>
              <a:rPr lang="en-US" sz="1400" dirty="0"/>
              <a:t>https://careerconnections.fb.com</a:t>
            </a:r>
          </a:p>
        </p:txBody>
      </p:sp>
    </p:spTree>
    <p:extLst>
      <p:ext uri="{BB962C8B-B14F-4D97-AF65-F5344CB8AC3E}">
        <p14:creationId xmlns:p14="http://schemas.microsoft.com/office/powerpoint/2010/main" val="3203024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514546" y="1981200"/>
            <a:ext cx="2667000" cy="1902344"/>
          </a:xfrm>
        </p:spPr>
        <p:txBody>
          <a:bodyPr/>
          <a:lstStyle/>
          <a:p>
            <a:r>
              <a:rPr lang="en-US" sz="3600" dirty="0"/>
              <a:t>Business </a:t>
            </a:r>
            <a:br>
              <a:rPr lang="en-US" sz="3600" dirty="0"/>
            </a:br>
            <a:r>
              <a:rPr lang="en-US" sz="3600" dirty="0"/>
              <a:t>Support </a:t>
            </a:r>
            <a:br>
              <a:rPr lang="en-US" sz="3600" dirty="0"/>
            </a:br>
            <a:r>
              <a:rPr lang="en-US" sz="3600" dirty="0"/>
              <a:t>Services</a:t>
            </a:r>
          </a:p>
        </p:txBody>
      </p:sp>
      <p:pic>
        <p:nvPicPr>
          <p:cNvPr id="7" name="Picture 3" descr="G:\Backup - Chris\NEW CLIENT\SBWIB\Logo\High Res Logo\SBWIB Logos\SBWIB_logo High R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7713"/>
            <a:ext cx="1501993" cy="151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886200" y="381000"/>
          <a:ext cx="4800600" cy="621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5" imgW="5829156" imgH="7543672" progId="Acrobat.Document.DC">
                  <p:embed/>
                </p:oleObj>
              </mc:Choice>
              <mc:Fallback>
                <p:oleObj name="Acrobat Document" r:id="rId5" imgW="5829156" imgH="7543672" progId="Acrobat.Document.DC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86200" y="381000"/>
                        <a:ext cx="4800600" cy="6213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909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2286000" y="2667000"/>
            <a:ext cx="5867400" cy="838200"/>
          </a:xfrm>
        </p:spPr>
        <p:txBody>
          <a:bodyPr/>
          <a:lstStyle/>
          <a:p>
            <a:r>
              <a:rPr lang="en-US" dirty="0"/>
              <a:t>Adult Services</a:t>
            </a:r>
          </a:p>
        </p:txBody>
      </p:sp>
      <p:pic>
        <p:nvPicPr>
          <p:cNvPr id="7" name="Picture 3" descr="G:\Backup - Chris\NEW CLIENT\SBWIB\Logo\High Res Logo\SBWIB Logos\SBWIB_logo High R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67513"/>
            <a:ext cx="1501993" cy="151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103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981200" y="381000"/>
            <a:ext cx="5257800" cy="1371600"/>
          </a:xfrm>
        </p:spPr>
        <p:txBody>
          <a:bodyPr/>
          <a:lstStyle/>
          <a:p>
            <a:r>
              <a:rPr lang="en-US" sz="4000" dirty="0"/>
              <a:t>Adult Employment Services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9200" y="5943600"/>
            <a:ext cx="3914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Websites: </a:t>
            </a:r>
            <a:r>
              <a:rPr lang="en-US" b="1" dirty="0"/>
              <a:t>SouthBay1Stop.org</a:t>
            </a:r>
          </a:p>
          <a:p>
            <a:r>
              <a:rPr lang="en-US" b="1" dirty="0"/>
              <a:t>                SouthBayJobs.org</a:t>
            </a:r>
          </a:p>
        </p:txBody>
      </p:sp>
      <p:pic>
        <p:nvPicPr>
          <p:cNvPr id="7" name="Picture 6" descr="Business People P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1800" y="5410200"/>
            <a:ext cx="1917192" cy="1225296"/>
          </a:xfrm>
          <a:prstGeom prst="rect">
            <a:avLst/>
          </a:prstGeom>
        </p:spPr>
      </p:pic>
      <p:pic>
        <p:nvPicPr>
          <p:cNvPr id="8" name="Picture 7" descr="Youth pic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6475" y="1990027"/>
            <a:ext cx="2286000" cy="17132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3513" y="2133600"/>
            <a:ext cx="73468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   Resume preparation help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  Job search assistance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  Mock Interviews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  Career Counseling and workshops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  Training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  Assessment of skills and abilities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  Assistive technologies for people with disabilities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  Office equipment to assist in submitting applications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  Blueprint for Success – class that teaches career planning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  Displaced worker program</a:t>
            </a:r>
          </a:p>
          <a:p>
            <a:pPr indent="396875">
              <a:buFont typeface="Wingdings" pitchFamily="2" charset="2"/>
              <a:buChar char="Ø"/>
            </a:pPr>
            <a:r>
              <a:rPr lang="en-US" dirty="0"/>
              <a:t>Low income adult / Homeless services</a:t>
            </a:r>
          </a:p>
        </p:txBody>
      </p:sp>
      <p:pic>
        <p:nvPicPr>
          <p:cNvPr id="11" name="Picture 3" descr="G:\Backup - Chris\NEW CLIENT\SBWIB\Logo\High Res Logo\SBWIB Logos\SBWIB_logo High Re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1501993" cy="151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25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514546" y="1981200"/>
            <a:ext cx="2667000" cy="1902344"/>
          </a:xfrm>
        </p:spPr>
        <p:txBody>
          <a:bodyPr/>
          <a:lstStyle/>
          <a:p>
            <a:r>
              <a:rPr lang="en-US" sz="3600" dirty="0"/>
              <a:t>Support </a:t>
            </a:r>
            <a:br>
              <a:rPr lang="en-US" sz="3600" dirty="0"/>
            </a:br>
            <a:r>
              <a:rPr lang="en-US" sz="3600" dirty="0"/>
              <a:t>Services</a:t>
            </a:r>
          </a:p>
        </p:txBody>
      </p:sp>
      <p:pic>
        <p:nvPicPr>
          <p:cNvPr id="7" name="Picture 3" descr="G:\Backup - Chris\NEW CLIENT\SBWIB\Logo\High Res Logo\SBWIB Logos\SBWIB_logo High R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7713"/>
            <a:ext cx="1501993" cy="151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924567-2B79-4811-A21A-88021BFCB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8638" y="19050"/>
            <a:ext cx="5285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18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762000"/>
            <a:ext cx="7055380" cy="1400530"/>
          </a:xfrm>
        </p:spPr>
        <p:txBody>
          <a:bodyPr/>
          <a:lstStyle/>
          <a:p>
            <a:pPr algn="ctr"/>
            <a:r>
              <a:rPr lang="en-US" sz="4000" b="1" dirty="0"/>
              <a:t>Who’s Hiring in the </a:t>
            </a:r>
            <a:br>
              <a:rPr lang="en-US" sz="4000" b="1" dirty="0"/>
            </a:br>
            <a:r>
              <a:rPr lang="en-US" sz="4000" b="1" dirty="0"/>
              <a:t>South Bay Now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3" y="320638"/>
            <a:ext cx="3172047" cy="21408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8751" y="2627060"/>
            <a:ext cx="48006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Northrop Grumman - 75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Aerospace Corporation – 50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err="1"/>
              <a:t>Geodigm</a:t>
            </a:r>
            <a:r>
              <a:rPr lang="en-US" sz="1600" dirty="0"/>
              <a:t> – 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Ring – 60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Pilot Freight Services – 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Denny’s – 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Total Body Experts &amp; Studio Cycle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Car Max - 10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err="1"/>
              <a:t>CostCo</a:t>
            </a:r>
            <a:r>
              <a:rPr lang="en-US" sz="1600" dirty="0"/>
              <a:t> - 10​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G Medical - 6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CVS - 9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El Super market - 10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24 Hour Home Care - 8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Torrance Memorial Hospital - 60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Home Depot – 55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Hurst Construction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6B72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80349" y="2603892"/>
            <a:ext cx="3352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Pelican Products - 15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Starbucks - 10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Target - 15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Ralph's - 10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Whole Foods - 20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Vons – 40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Stamps.com - 17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Starbucks - 20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Walgreens - 5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CRST International - 3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US Xpress – 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Raytheon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Prime Healthcare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LA Football Stadium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LAX Expansion </a:t>
            </a:r>
          </a:p>
        </p:txBody>
      </p:sp>
    </p:spTree>
    <p:extLst>
      <p:ext uri="{BB962C8B-B14F-4D97-AF65-F5344CB8AC3E}">
        <p14:creationId xmlns:p14="http://schemas.microsoft.com/office/powerpoint/2010/main" val="2787938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0811" y="266851"/>
            <a:ext cx="8229600" cy="1139825"/>
          </a:xfrm>
        </p:spPr>
        <p:txBody>
          <a:bodyPr/>
          <a:lstStyle/>
          <a:p>
            <a:r>
              <a:rPr lang="en-US" b="1" dirty="0"/>
              <a:t>Prison to Employment </a:t>
            </a:r>
          </a:p>
        </p:txBody>
      </p:sp>
      <p:sp>
        <p:nvSpPr>
          <p:cNvPr id="7" name="10-Point Star 6"/>
          <p:cNvSpPr/>
          <p:nvPr/>
        </p:nvSpPr>
        <p:spPr>
          <a:xfrm>
            <a:off x="7240589" y="170036"/>
            <a:ext cx="1676400" cy="1676400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Grants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72EA7B-4405-40D2-B292-BFD2C8C141F8}"/>
              </a:ext>
            </a:extLst>
          </p:cNvPr>
          <p:cNvSpPr txBox="1"/>
          <p:nvPr/>
        </p:nvSpPr>
        <p:spPr>
          <a:xfrm>
            <a:off x="228600" y="1295400"/>
            <a:ext cx="5732595" cy="3554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Prison to Employment - Implementation and </a:t>
            </a:r>
          </a:p>
          <a:p>
            <a:r>
              <a:rPr lang="en-US" dirty="0"/>
              <a:t>   Supportive Services Grant</a:t>
            </a:r>
          </a:p>
          <a:p>
            <a:pPr lvl="1"/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Regional coordination of services </a:t>
            </a:r>
          </a:p>
          <a:p>
            <a:pPr lvl="1"/>
            <a:r>
              <a:rPr lang="en-US" dirty="0"/>
              <a:t>   for formerly incarcerated individuals. </a:t>
            </a:r>
          </a:p>
          <a:p>
            <a:pPr lvl="1"/>
            <a:r>
              <a:rPr lang="en-US" dirty="0"/>
              <a:t>   SBWIB will manage funds and program </a:t>
            </a:r>
          </a:p>
          <a:p>
            <a:pPr lvl="1"/>
            <a:r>
              <a:rPr lang="en-US" dirty="0"/>
              <a:t>   on behalf of the Los Angeles Region</a:t>
            </a:r>
          </a:p>
          <a:p>
            <a:pPr lvl="1"/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Will serve 750 people </a:t>
            </a:r>
          </a:p>
          <a:p>
            <a:pPr lvl="1"/>
            <a:r>
              <a:rPr lang="en-US" dirty="0"/>
              <a:t>    starting September 2019</a:t>
            </a:r>
          </a:p>
          <a:p>
            <a:pPr lvl="1"/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/>
              <a:t>$8,709,066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9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76AAEA-2BC4-4E86-96B8-48A9F7E3E3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290" y="2514600"/>
            <a:ext cx="2895600" cy="1930400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1878ECF7-8684-4D11-90D5-5FC29E0F40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294" y="4400550"/>
            <a:ext cx="4422854" cy="235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84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2262317" y="533400"/>
            <a:ext cx="6248400" cy="609600"/>
          </a:xfrm>
        </p:spPr>
        <p:txBody>
          <a:bodyPr/>
          <a:lstStyle/>
          <a:p>
            <a:r>
              <a:rPr lang="en-US" sz="3600" dirty="0"/>
              <a:t>Workforce Boards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609600" y="1905000"/>
            <a:ext cx="8077200" cy="1143000"/>
          </a:xfrm>
        </p:spPr>
        <p:txBody>
          <a:bodyPr/>
          <a:lstStyle/>
          <a:p>
            <a:r>
              <a:rPr lang="en-US" dirty="0"/>
              <a:t>We help people find jobs and help businesses find workers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9876" y="3613057"/>
            <a:ext cx="42787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All services are provided at </a:t>
            </a:r>
          </a:p>
          <a:p>
            <a:pPr algn="ctr"/>
            <a:r>
              <a:rPr lang="en-US" b="1" dirty="0"/>
              <a:t>NO COST</a:t>
            </a:r>
          </a:p>
          <a:p>
            <a:pPr algn="ctr"/>
            <a:r>
              <a:rPr lang="en-US" dirty="0"/>
              <a:t>through One Stop Center Locations</a:t>
            </a:r>
          </a:p>
          <a:p>
            <a:pPr algn="ctr"/>
            <a:r>
              <a:rPr lang="en-US" dirty="0"/>
              <a:t>For Business, Adults and Youth</a:t>
            </a:r>
          </a:p>
        </p:txBody>
      </p:sp>
      <p:pic>
        <p:nvPicPr>
          <p:cNvPr id="2051" name="Picture 3" descr="G:\Backup - Chris\NEW CLIENT\SBWIB\Logo\High Res Logo\SBWIB Logos\SBWIB_logo High R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24" y="157713"/>
            <a:ext cx="1501993" cy="151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Backup - Chris\NEW CLIENT\SBWIB\Logo\High Res Logo\SBWIB Logos\One-stop_AJCC_Logo cop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50" y="5419725"/>
            <a:ext cx="963900" cy="119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Backup - Chris\NEW CLIENT\SBWIB\Marketing\ShutterStock\Social Media Photos\collage-2016-12-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10" y="3586338"/>
            <a:ext cx="4362215" cy="327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49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6781800" y="228600"/>
            <a:ext cx="2286000" cy="1295400"/>
          </a:xfrm>
        </p:spPr>
        <p:txBody>
          <a:bodyPr/>
          <a:lstStyle/>
          <a:p>
            <a:r>
              <a:rPr lang="en-US" dirty="0"/>
              <a:t>Veteran </a:t>
            </a:r>
          </a:p>
          <a:p>
            <a:r>
              <a:rPr lang="en-US" dirty="0"/>
              <a:t>Services</a:t>
            </a:r>
          </a:p>
        </p:txBody>
      </p:sp>
      <p:pic>
        <p:nvPicPr>
          <p:cNvPr id="11" name="Picture 3" descr="G:\Backup - Chris\NEW CLIENT\SBWIB\Logo\High Res Logo\SBWIB Logos\SBWIB_logo High R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105400"/>
            <a:ext cx="1501993" cy="151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-152400"/>
            <a:ext cx="7010400" cy="703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7052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676400" y="457200"/>
            <a:ext cx="5867400" cy="838200"/>
          </a:xfrm>
        </p:spPr>
        <p:txBody>
          <a:bodyPr/>
          <a:lstStyle/>
          <a:p>
            <a:r>
              <a:rPr lang="en-US" dirty="0"/>
              <a:t>Youth Services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981200" y="1295400"/>
            <a:ext cx="5029200" cy="609600"/>
          </a:xfrm>
        </p:spPr>
        <p:txBody>
          <a:bodyPr/>
          <a:lstStyle/>
          <a:p>
            <a:r>
              <a:rPr lang="en-US" dirty="0"/>
              <a:t>Programs for Youth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2209800"/>
            <a:ext cx="5638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   Internship programs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  Apprentice programs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  On the Job Training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  Youth Work Experience Programs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  Bridge-to-Work Program for ages 18-21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  Job Shadow program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  Learn &amp; Earn Program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  Pre Apprenticeship in Engineering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  South Bay Promise program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  Operate Two Teen Centers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  Programs for foster kids</a:t>
            </a:r>
          </a:p>
          <a:p>
            <a:endParaRPr lang="en-US" dirty="0"/>
          </a:p>
        </p:txBody>
      </p:sp>
      <p:pic>
        <p:nvPicPr>
          <p:cNvPr id="6" name="Picture 5" descr="Youth p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4120844"/>
            <a:ext cx="4230785" cy="2974052"/>
          </a:xfrm>
          <a:prstGeom prst="rect">
            <a:avLst/>
          </a:prstGeom>
        </p:spPr>
      </p:pic>
      <p:pic>
        <p:nvPicPr>
          <p:cNvPr id="7" name="Picture 3" descr="G:\Backup - Chris\NEW CLIENT\SBWIB\Logo\High Res Logo\SBWIB Logos\SBWIB_logo High R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6313"/>
            <a:ext cx="1501993" cy="151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420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81000"/>
            <a:ext cx="4792297" cy="621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43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204CB3-E604-436C-9774-DF9A6EC98982}"/>
              </a:ext>
            </a:extLst>
          </p:cNvPr>
          <p:cNvCxnSpPr>
            <a:cxnSpLocks/>
          </p:cNvCxnSpPr>
          <p:nvPr/>
        </p:nvCxnSpPr>
        <p:spPr bwMode="auto">
          <a:xfrm>
            <a:off x="5105400" y="3429000"/>
            <a:ext cx="0" cy="2743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53F38E9-0EAA-4757-AC19-6F948129ED0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43507" y="4648000"/>
            <a:ext cx="2648093" cy="1638300"/>
          </a:xfrm>
          <a:prstGeom prst="rect">
            <a:avLst/>
          </a:prstGeom>
        </p:spPr>
      </p:pic>
      <p:pic>
        <p:nvPicPr>
          <p:cNvPr id="7" name="Picture 6" descr="G:\Backup - Chris\NEW CLIENT\SBWIB\Marketing\ShutterStock\Stock Photos\Bio Tech\shutterstock_280732700.jpg">
            <a:extLst>
              <a:ext uri="{FF2B5EF4-FFF2-40B4-BE49-F238E27FC236}">
                <a16:creationId xmlns:a16="http://schemas.microsoft.com/office/drawing/2014/main" id="{EBCE5E60-E56F-4B35-B70C-91A3C967B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821" y="3657600"/>
            <a:ext cx="2358179" cy="156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18458" y="3429000"/>
            <a:ext cx="444544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Pre - Apprenticeship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&amp;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Apprenticeship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0" t="26959" r="13402" b="19996"/>
          <a:stretch/>
        </p:blipFill>
        <p:spPr>
          <a:xfrm>
            <a:off x="330591" y="5184924"/>
            <a:ext cx="2658271" cy="7818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4D099D-438E-49A6-9FB1-200B26B2067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24906" y="5184924"/>
            <a:ext cx="1802884" cy="7818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847725"/>
            <a:ext cx="3441700" cy="2581275"/>
          </a:xfrm>
          <a:prstGeom prst="rect">
            <a:avLst/>
          </a:prstGeom>
        </p:spPr>
      </p:pic>
      <p:pic>
        <p:nvPicPr>
          <p:cNvPr id="12" name="Picture 3" descr="G:\Backup - Chris\NEW CLIENT\SBWIB\Logo\High Res Logo\SBWIB Logos\SBWIB_logo High Res.png">
            <a:extLst>
              <a:ext uri="{FF2B5EF4-FFF2-40B4-BE49-F238E27FC236}">
                <a16:creationId xmlns:a16="http://schemas.microsoft.com/office/drawing/2014/main" id="{2BA67F2D-B70E-4A56-8AEF-7C9A213A8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607" y="152400"/>
            <a:ext cx="1501993" cy="151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8" b="11904"/>
          <a:stretch/>
        </p:blipFill>
        <p:spPr>
          <a:xfrm>
            <a:off x="297518" y="39038"/>
            <a:ext cx="4486106" cy="2323162"/>
          </a:xfrm>
          <a:prstGeom prst="rect">
            <a:avLst/>
          </a:prstGeom>
          <a:ln w="31750">
            <a:noFill/>
          </a:ln>
        </p:spPr>
      </p:pic>
    </p:spTree>
    <p:extLst>
      <p:ext uri="{BB962C8B-B14F-4D97-AF65-F5344CB8AC3E}">
        <p14:creationId xmlns:p14="http://schemas.microsoft.com/office/powerpoint/2010/main" val="2359107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125" y="228600"/>
            <a:ext cx="8905875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Aero-Flex Apprenticeship Occupations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1828800" marR="0" lvl="3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Aerospace Engineer</a:t>
            </a:r>
          </a:p>
          <a:p>
            <a:pPr marL="1828800" marR="0" lvl="3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CNC Machine Operator</a:t>
            </a:r>
          </a:p>
          <a:p>
            <a:pPr marL="1828800" marR="0" lvl="3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Industrial Machine System Technician</a:t>
            </a:r>
          </a:p>
          <a:p>
            <a:pPr marL="1828800" marR="0" lvl="3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Industrial Engineering Technician</a:t>
            </a:r>
          </a:p>
          <a:p>
            <a:pPr marL="1828800" marR="0" lvl="3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Aerospace Electronics Technician</a:t>
            </a:r>
          </a:p>
          <a:p>
            <a:pPr marL="1828800" marR="0" lvl="3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Aerospace CNC Machining Technician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1093" y="4724400"/>
            <a:ext cx="9155093" cy="21115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5514" y="4993935"/>
            <a:ext cx="8521877" cy="1635465"/>
            <a:chOff x="356002" y="4511508"/>
            <a:chExt cx="8521877" cy="1635465"/>
          </a:xfrm>
        </p:grpSpPr>
        <p:pic>
          <p:nvPicPr>
            <p:cNvPr id="4" name="Picture 3" descr="cid:image001.png@01D23088.5E960060"/>
            <p:cNvPicPr/>
            <p:nvPr/>
          </p:nvPicPr>
          <p:blipFill>
            <a:blip r:embed="rId3" r:link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50" y="4541012"/>
              <a:ext cx="1032291" cy="959370"/>
            </a:xfrm>
            <a:prstGeom prst="rect">
              <a:avLst/>
            </a:prstGeom>
            <a:noFill/>
          </p:spPr>
        </p:pic>
        <p:pic>
          <p:nvPicPr>
            <p:cNvPr id="5" name="Picture 4" descr="cid:image002.png@01D23088.5E960060"/>
            <p:cNvPicPr/>
            <p:nvPr/>
          </p:nvPicPr>
          <p:blipFill>
            <a:blip r:embed="rId5" r:link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6162" y="4699247"/>
              <a:ext cx="1150446" cy="671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id:image003.png@01D23088.5E960060"/>
            <p:cNvPicPr/>
            <p:nvPr/>
          </p:nvPicPr>
          <p:blipFill>
            <a:blip r:embed="rId7" r:link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1713" y="4778705"/>
              <a:ext cx="2723306" cy="512555"/>
            </a:xfrm>
            <a:prstGeom prst="rect">
              <a:avLst/>
            </a:prstGeom>
            <a:noFill/>
          </p:spPr>
        </p:pic>
        <p:pic>
          <p:nvPicPr>
            <p:cNvPr id="7" name="Picture 6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9395" y="4511508"/>
              <a:ext cx="1044249" cy="990417"/>
            </a:xfrm>
            <a:prstGeom prst="rect">
              <a:avLst/>
            </a:prstGeom>
          </p:spPr>
        </p:pic>
        <p:pic>
          <p:nvPicPr>
            <p:cNvPr id="8" name="Picture 7" descr="C:\Users\Julianna\AppData\Local\Microsoft\Windows\INetCache\Content.Word\AMP So Cal.jpg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0131" y="5563307"/>
              <a:ext cx="1561063" cy="565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/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7987" y="5619041"/>
              <a:ext cx="1997661" cy="396632"/>
            </a:xfrm>
            <a:prstGeom prst="rect">
              <a:avLst/>
            </a:prstGeom>
          </p:spPr>
        </p:pic>
        <p:pic>
          <p:nvPicPr>
            <p:cNvPr id="10" name="Picture 2" descr="G:\Backup - Chris\NEW CLIENT\SBWIB\Grants\AERO-Flex\Member Logos\Workforce-Accelerator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0129" y="5540359"/>
              <a:ext cx="1637254" cy="514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8EBC20-14CB-46E6-A0F7-7262DF73C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3428" y="4646595"/>
              <a:ext cx="1345498" cy="66444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47"/>
            <a:stretch/>
          </p:blipFill>
          <p:spPr>
            <a:xfrm>
              <a:off x="356002" y="5574809"/>
              <a:ext cx="1399237" cy="53406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0931" y="5540025"/>
              <a:ext cx="606948" cy="60694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6B69F06-2269-4E92-B3C2-32823212C682}"/>
              </a:ext>
            </a:extLst>
          </p:cNvPr>
          <p:cNvSpPr txBox="1"/>
          <p:nvPr/>
        </p:nvSpPr>
        <p:spPr>
          <a:xfrm>
            <a:off x="2971800" y="4097507"/>
            <a:ext cx="3559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www.sbwib.org/aero-flex</a:t>
            </a:r>
          </a:p>
        </p:txBody>
      </p:sp>
    </p:spTree>
    <p:extLst>
      <p:ext uri="{BB962C8B-B14F-4D97-AF65-F5344CB8AC3E}">
        <p14:creationId xmlns:p14="http://schemas.microsoft.com/office/powerpoint/2010/main" val="258017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425" y="533400"/>
            <a:ext cx="6154713" cy="2819401"/>
          </a:xfrm>
        </p:spPr>
        <p:txBody>
          <a:bodyPr>
            <a:noAutofit/>
          </a:bodyPr>
          <a:lstStyle/>
          <a:p>
            <a:r>
              <a:rPr lang="en-US" sz="4400" b="1" dirty="0"/>
              <a:t>Bio – Flex</a:t>
            </a:r>
            <a:br>
              <a:rPr lang="en-US" sz="4400" b="1" dirty="0"/>
            </a:br>
            <a:r>
              <a:rPr lang="en-US" sz="4400" b="1" dirty="0"/>
              <a:t>Apprenticeship</a:t>
            </a:r>
            <a:br>
              <a:rPr lang="en-US" sz="4400" b="1" dirty="0"/>
            </a:br>
            <a:r>
              <a:rPr lang="en-US" sz="4400" b="1" dirty="0"/>
              <a:t>Advisory</a:t>
            </a:r>
            <a:br>
              <a:rPr lang="en-US" sz="4400" b="1" dirty="0"/>
            </a:br>
            <a:r>
              <a:rPr lang="en-US" sz="4400" b="1" dirty="0"/>
              <a:t>Committee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3685" y="4431960"/>
            <a:ext cx="9155093" cy="2567291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425" y="5562600"/>
            <a:ext cx="2119972" cy="7019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5098" y="4724400"/>
            <a:ext cx="2542302" cy="56853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562600"/>
            <a:ext cx="2455396" cy="76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4493699"/>
            <a:ext cx="2766481" cy="91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Image result for Oak Crest Institute of Scienc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591440"/>
            <a:ext cx="2286000" cy="73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Pasadena Bio Collabora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586" y="4572000"/>
            <a:ext cx="1998214" cy="79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Protomer technologie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371" y="5470713"/>
            <a:ext cx="1158687" cy="115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28320" y="6504263"/>
            <a:ext cx="6072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E5155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Other Partners: Freudenberg Medical, Sakura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E5155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Finetek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E5155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E5155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EvoRx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E5155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Phenomenex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F3F3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3654D0-46F4-49CF-A5C6-D95C67B151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159" y="782379"/>
            <a:ext cx="3535911" cy="15653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4EF124-B97C-4E18-9C46-F3A44EF479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901533"/>
            <a:ext cx="1828800" cy="12193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4141F3-756A-45DE-BA20-690C626C68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666" y="2122603"/>
            <a:ext cx="3025867" cy="142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84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914400"/>
            <a:ext cx="8153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Bio-Flex Apprenticeship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Production / Manufacturing Technician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Maintenance Technician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Quality Control Analysts / Lab Technician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New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Lyophilizer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Maintenance Engineer</a:t>
            </a:r>
          </a:p>
        </p:txBody>
      </p:sp>
    </p:spTree>
    <p:extLst>
      <p:ext uri="{BB962C8B-B14F-4D97-AF65-F5344CB8AC3E}">
        <p14:creationId xmlns:p14="http://schemas.microsoft.com/office/powerpoint/2010/main" val="2972028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1093" y="5791200"/>
            <a:ext cx="9155093" cy="1128704"/>
          </a:xfrm>
          <a:prstGeom prst="rect">
            <a:avLst/>
          </a:prstGeom>
          <a:solidFill>
            <a:srgbClr val="4472C4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The SBWIB team is also working with area school districts to develop pre apprenticeship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career exploration opportunities for high school students.  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2007497"/>
            <a:ext cx="3505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Pre Apprenticeship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curriculum consists of three learning tracks: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Track 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; Work readiness skills training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Track II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; Industry specific occupational skills training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Track III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; Work Based Learning (OJT) </a:t>
            </a:r>
          </a:p>
        </p:txBody>
      </p:sp>
      <p:sp>
        <p:nvSpPr>
          <p:cNvPr id="7" name="Rectangle 6"/>
          <p:cNvSpPr/>
          <p:nvPr/>
        </p:nvSpPr>
        <p:spPr>
          <a:xfrm>
            <a:off x="3657600" y="3858836"/>
            <a:ext cx="514039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Student Benefits: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Work readiness certificate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Training certificate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$300-$500 Stipend or Paid work experience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Industry recognized certificate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On-the-job training experience</a:t>
            </a:r>
          </a:p>
        </p:txBody>
      </p:sp>
      <p:pic>
        <p:nvPicPr>
          <p:cNvPr id="8" name="Picture 3" descr="G:\Backup - Chris\NEW CLIENT\SBWIB\Logo\High Res Logo\SBWIB Logos\SBWIB_logo High R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07" y="345631"/>
            <a:ext cx="1501993" cy="151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152400" y="-152399"/>
            <a:ext cx="9448800" cy="380998"/>
          </a:xfrm>
          <a:prstGeom prst="rect">
            <a:avLst/>
          </a:prstGeom>
          <a:solidFill>
            <a:srgbClr val="4472C4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1" name="Picture 4" descr="G:\Backup - Chris\NEW CLIENT\SBWIB\Marketing\ShutterStock\Stock Photos\Bio Tech\shutterstock_3820774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45631"/>
            <a:ext cx="3136901" cy="201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Backup - Chris\NEW CLIENT\SBWIB\Marketing\ShutterStock\Stock Photos\Bio Tech\shutterstock_2807327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89982"/>
            <a:ext cx="3360354" cy="222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G:\Backup - Chris\NEW CLIENT\SBWIB\Marketing\ShutterStock\Stock Photos\Bio Tech\shutterstock_3656133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590800"/>
            <a:ext cx="2002095" cy="133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67423" y="457200"/>
            <a:ext cx="22188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BioFlex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684494" y="3257107"/>
            <a:ext cx="2071201" cy="89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43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533400"/>
            <a:ext cx="23701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Blueprint for Workplace Success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Blueprint 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Now Online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667000" y="568534"/>
          <a:ext cx="6096000" cy="7889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Acrobat Document" r:id="rId3" imgW="7768440" imgH="10058400" progId="AcroExch.Document.DC">
                  <p:embed/>
                </p:oleObj>
              </mc:Choice>
              <mc:Fallback>
                <p:oleObj name="Acrobat Document" r:id="rId3" imgW="7768440" imgH="10058400" progId="AcroExch.Document.DC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568534"/>
                        <a:ext cx="6096000" cy="78896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05299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100" y="0"/>
            <a:ext cx="59419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437" y="0"/>
            <a:ext cx="3371850" cy="813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497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sz="quarter" idx="4294967295"/>
          </p:nvPr>
        </p:nvSpPr>
        <p:spPr>
          <a:xfrm>
            <a:off x="2743200" y="381000"/>
            <a:ext cx="5486400" cy="1752600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One Stop Business &amp; Career Center Locations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0" y="5470779"/>
            <a:ext cx="3767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Website: </a:t>
            </a:r>
            <a:r>
              <a:rPr lang="en-US" b="1" dirty="0"/>
              <a:t>SouthBay1stop.org</a:t>
            </a:r>
          </a:p>
          <a:p>
            <a:r>
              <a:rPr lang="en-US" b="1" dirty="0"/>
              <a:t>(310) 970-7700</a:t>
            </a:r>
          </a:p>
        </p:txBody>
      </p:sp>
      <p:pic>
        <p:nvPicPr>
          <p:cNvPr id="7" name="Picture 6" descr="Business People P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14197" y="4729890"/>
            <a:ext cx="3329804" cy="21281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67000" y="4572000"/>
            <a:ext cx="24331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Torrance</a:t>
            </a:r>
          </a:p>
          <a:p>
            <a:r>
              <a:rPr lang="en-US" dirty="0"/>
              <a:t>1220 </a:t>
            </a:r>
            <a:r>
              <a:rPr lang="en-US" dirty="0" err="1"/>
              <a:t>Engracia</a:t>
            </a:r>
            <a:r>
              <a:rPr lang="en-US" dirty="0"/>
              <a:t> Ave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67000" y="2286000"/>
            <a:ext cx="2938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Inglewood</a:t>
            </a:r>
          </a:p>
          <a:p>
            <a:r>
              <a:rPr lang="en-US" dirty="0"/>
              <a:t>110 South La Brea Ave.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67000" y="3048000"/>
            <a:ext cx="3716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Carson</a:t>
            </a:r>
          </a:p>
          <a:p>
            <a:r>
              <a:rPr lang="en-US" dirty="0"/>
              <a:t>3 Civic Plaza/801 E Carson St.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67000" y="3810000"/>
            <a:ext cx="2859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Gardena</a:t>
            </a:r>
          </a:p>
          <a:p>
            <a:r>
              <a:rPr lang="en-US" dirty="0"/>
              <a:t>16801 S. Western Ave.</a:t>
            </a:r>
          </a:p>
        </p:txBody>
      </p:sp>
      <p:pic>
        <p:nvPicPr>
          <p:cNvPr id="13" name="Picture 5" descr="G:\Backup - Chris\NEW CLIENT\SBWIB\Logo\High Res Logo\SBWIB Logos\One-stop_AJCC_Logo cop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1831"/>
            <a:ext cx="1594909" cy="198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G:\Backup - Chris\NEW CLIENT\SBWIB\Logo\High Res Logo\SBWIB Logos\SBWIB_logo High Re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1501993" cy="151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4923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05164-D58B-4D69-8314-AFBEA000E81D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8858DB-E5F8-45C1-862B-22AAD8682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-171524"/>
            <a:ext cx="9220200" cy="71819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25780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531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"/>
            <a:ext cx="4745444" cy="6139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410200"/>
            <a:ext cx="375778" cy="37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495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719" y="2590800"/>
            <a:ext cx="4978400" cy="37338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996238" y="6356350"/>
            <a:ext cx="1147762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05164-D58B-4D69-8314-AFBEA000E81D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81000"/>
            <a:ext cx="4292600" cy="3219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56038"/>
            <a:ext cx="3352800" cy="25146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1000"/>
            <a:ext cx="2766481" cy="91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400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996238" y="6356350"/>
            <a:ext cx="1147762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05164-D58B-4D69-8314-AFBEA000E81D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4978400" cy="373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600325"/>
            <a:ext cx="4445000" cy="3333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264058"/>
            <a:ext cx="3149600" cy="23622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1000"/>
            <a:ext cx="2766481" cy="91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8900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996238" y="6356350"/>
            <a:ext cx="1147762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05164-D58B-4D69-8314-AFBEA000E81D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519" y="407709"/>
            <a:ext cx="2766481" cy="91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1752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G:\Backup - Chris\NEW CLIENT\SBWIB\Logo\High Res Logo\SBWIB Logos\SBWIB_logo High R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07" y="294831"/>
            <a:ext cx="1501993" cy="151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Backup - Chris\NEW CLIENT\SBWIB\Marketing\ShutterStock\Stock Photos\Bio Tech\shutterstock_2807327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0244" y="2810576"/>
            <a:ext cx="3360354" cy="222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3111270" y="779759"/>
            <a:ext cx="22188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BioFlex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476E44-BA91-4B8E-8772-D2F4CD5C7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482170"/>
            <a:ext cx="4800600" cy="58936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27DEB63-1C1F-4821-A88F-55D6DCAFD65B}"/>
              </a:ext>
            </a:extLst>
          </p:cNvPr>
          <p:cNvSpPr txBox="1"/>
          <p:nvPr/>
        </p:nvSpPr>
        <p:spPr>
          <a:xfrm>
            <a:off x="403007" y="2348911"/>
            <a:ext cx="27047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Aero-Flex &amp; Bio-Flex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Virtual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Pre-Apprenticeships</a:t>
            </a:r>
          </a:p>
        </p:txBody>
      </p:sp>
    </p:spTree>
    <p:extLst>
      <p:ext uri="{BB962C8B-B14F-4D97-AF65-F5344CB8AC3E}">
        <p14:creationId xmlns:p14="http://schemas.microsoft.com/office/powerpoint/2010/main" val="25672461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G:\Backup - Chris\NEW CLIENT\SBWIB\Logo\High Res Logo\SBWIB Logos\SBWIB_logo High R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07" y="345631"/>
            <a:ext cx="1501993" cy="151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Backup - Chris\NEW CLIENT\SBWIB\Marketing\ShutterStock\Stock Photos\Bio Tech\shutterstock_2807327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0244" y="2810576"/>
            <a:ext cx="3360354" cy="222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3111270" y="779759"/>
            <a:ext cx="22188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BioFlex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7DEB63-1C1F-4821-A88F-55D6DCAFD65B}"/>
              </a:ext>
            </a:extLst>
          </p:cNvPr>
          <p:cNvSpPr txBox="1"/>
          <p:nvPr/>
        </p:nvSpPr>
        <p:spPr>
          <a:xfrm>
            <a:off x="326807" y="2654634"/>
            <a:ext cx="24925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Bio-Flex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Virtual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Pre-Apprenticeships Grads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BD01B3-E9D1-43B8-9E16-6E21CF4C1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1582928"/>
            <a:ext cx="5963482" cy="33437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0FD329-D062-4800-9D82-FD35677D33D2}"/>
              </a:ext>
            </a:extLst>
          </p:cNvPr>
          <p:cNvSpPr txBox="1"/>
          <p:nvPr/>
        </p:nvSpPr>
        <p:spPr>
          <a:xfrm>
            <a:off x="1154003" y="5707729"/>
            <a:ext cx="75217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Now working on developing Youth Apprenticeships Programs</a:t>
            </a:r>
          </a:p>
        </p:txBody>
      </p:sp>
    </p:spTree>
    <p:extLst>
      <p:ext uri="{BB962C8B-B14F-4D97-AF65-F5344CB8AC3E}">
        <p14:creationId xmlns:p14="http://schemas.microsoft.com/office/powerpoint/2010/main" val="97369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/>
          <p:cNvSpPr txBox="1">
            <a:spLocks/>
          </p:cNvSpPr>
          <p:nvPr/>
        </p:nvSpPr>
        <p:spPr bwMode="black">
          <a:xfrm>
            <a:off x="583777" y="794281"/>
            <a:ext cx="3663433" cy="1188720"/>
          </a:xfrm>
          <a:prstGeom prst="rect">
            <a:avLst/>
          </a:prstGeom>
          <a:solidFill>
            <a:srgbClr val="635D4D">
              <a:lumMod val="60000"/>
              <a:lumOff val="40000"/>
              <a:alpha val="15000"/>
            </a:srgbClr>
          </a:solidFill>
          <a:ln w="31750" cap="sq">
            <a:solidFill>
              <a:srgbClr val="FFFFFF">
                <a:lumMod val="75000"/>
                <a:lumOff val="25000"/>
              </a:srgb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FFFFFF">
                    <a:lumMod val="85000"/>
                    <a:lumOff val="15000"/>
                  </a:srgbClr>
                </a:solidFill>
                <a:latin typeface="Gill Sans MT"/>
              </a:rPr>
              <a:t>BROADBAND project</a:t>
            </a:r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4596826" y="304800"/>
            <a:ext cx="4396863" cy="6553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 fontAlgn="auto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sz="1500" dirty="0">
              <a:solidFill>
                <a:srgbClr val="FFFFFF"/>
              </a:solidFill>
              <a:latin typeface="Gill Sans MT"/>
            </a:endParaRPr>
          </a:p>
          <a:p>
            <a:pPr marL="571500" indent="-342900" fontAlgn="auto">
              <a:spcBef>
                <a:spcPts val="600"/>
              </a:spcBef>
              <a:spcAft>
                <a:spcPts val="0"/>
              </a:spcAft>
              <a:buClrTx/>
              <a:buFont typeface="+mj-lt"/>
              <a:buAutoNum type="arabicPeriod"/>
              <a:defRPr/>
            </a:pPr>
            <a:endParaRPr lang="en-US" sz="1600" b="1" dirty="0">
              <a:solidFill>
                <a:srgbClr val="FFFFFF">
                  <a:lumMod val="85000"/>
                  <a:lumOff val="15000"/>
                </a:srgbClr>
              </a:solidFill>
              <a:latin typeface="Gill Sans MT"/>
            </a:endParaRPr>
          </a:p>
          <a:p>
            <a:pPr indent="0" fontAlgn="auto">
              <a:spcBef>
                <a:spcPts val="600"/>
              </a:spcBef>
              <a:spcAft>
                <a:spcPts val="0"/>
              </a:spcAft>
              <a:buClrTx/>
              <a:buNone/>
              <a:defRPr/>
            </a:pPr>
            <a:r>
              <a:rPr lang="en-US" sz="1600" b="1" dirty="0">
                <a:solidFill>
                  <a:srgbClr val="FFFFFF">
                    <a:lumMod val="85000"/>
                    <a:lumOff val="15000"/>
                  </a:srgbClr>
                </a:solidFill>
                <a:latin typeface="Gill Sans MT"/>
              </a:rPr>
              <a:t>Broadband Project </a:t>
            </a:r>
            <a:r>
              <a:rPr lang="en-US" sz="1600" dirty="0">
                <a:solidFill>
                  <a:srgbClr val="FFFFFF">
                    <a:lumMod val="85000"/>
                    <a:lumOff val="15000"/>
                  </a:srgbClr>
                </a:solidFill>
                <a:latin typeface="Gill Sans MT"/>
              </a:rPr>
              <a:t>– to develop a high-speed broadband infrastructure network in the South Bay</a:t>
            </a:r>
          </a:p>
          <a:p>
            <a:pPr indent="0" fontAlgn="auto">
              <a:spcBef>
                <a:spcPts val="600"/>
              </a:spcBef>
              <a:spcAft>
                <a:spcPts val="0"/>
              </a:spcAft>
              <a:buClrTx/>
              <a:buNone/>
              <a:defRPr/>
            </a:pPr>
            <a:endParaRPr lang="en-US" sz="1600" dirty="0">
              <a:solidFill>
                <a:srgbClr val="FFFFFF">
                  <a:lumMod val="85000"/>
                  <a:lumOff val="15000"/>
                </a:srgbClr>
              </a:solidFill>
              <a:latin typeface="Gill Sans MT"/>
            </a:endParaRPr>
          </a:p>
          <a:p>
            <a:pPr indent="0" fontAlgn="auto">
              <a:spcBef>
                <a:spcPts val="600"/>
              </a:spcBef>
              <a:spcAft>
                <a:spcPts val="0"/>
              </a:spcAft>
              <a:buClrTx/>
              <a:buNone/>
              <a:defRPr/>
            </a:pPr>
            <a:r>
              <a:rPr lang="en-US" sz="1600" dirty="0">
                <a:solidFill>
                  <a:srgbClr val="FFFFFF">
                    <a:lumMod val="85000"/>
                    <a:lumOff val="15000"/>
                  </a:srgbClr>
                </a:solidFill>
                <a:latin typeface="Gill Sans MT"/>
              </a:rPr>
              <a:t>The South Bay FIBER Network</a:t>
            </a:r>
          </a:p>
          <a:p>
            <a:pPr indent="0" fontAlgn="auto">
              <a:spcBef>
                <a:spcPts val="600"/>
              </a:spcBef>
              <a:spcAft>
                <a:spcPts val="0"/>
              </a:spcAft>
              <a:buClrTx/>
              <a:buNone/>
              <a:defRPr/>
            </a:pPr>
            <a:endParaRPr lang="en-US" sz="900" dirty="0">
              <a:solidFill>
                <a:srgbClr val="FFFFFF">
                  <a:lumMod val="85000"/>
                  <a:lumOff val="15000"/>
                </a:srgbClr>
              </a:solidFill>
              <a:latin typeface="Gill Sans MT"/>
            </a:endParaRPr>
          </a:p>
          <a:p>
            <a:pPr indent="0" fontAlgn="auto">
              <a:spcBef>
                <a:spcPts val="600"/>
              </a:spcBef>
              <a:spcAft>
                <a:spcPts val="0"/>
              </a:spcAft>
              <a:buClrTx/>
              <a:buNone/>
              <a:defRPr/>
            </a:pPr>
            <a:r>
              <a:rPr lang="en-US" b="1" dirty="0">
                <a:solidFill>
                  <a:srgbClr val="FFFFFF">
                    <a:lumMod val="85000"/>
                    <a:lumOff val="15000"/>
                  </a:srgbClr>
                </a:solidFill>
                <a:latin typeface="Gill Sans MT"/>
              </a:rPr>
              <a:t>Partner: </a:t>
            </a:r>
            <a:r>
              <a:rPr lang="en-US" sz="1400" dirty="0">
                <a:solidFill>
                  <a:srgbClr val="FFFFFF">
                    <a:lumMod val="85000"/>
                    <a:lumOff val="15000"/>
                  </a:srgbClr>
                </a:solidFill>
                <a:latin typeface="Gill Sans MT"/>
              </a:rPr>
              <a:t>South Cities Bay Council of Government</a:t>
            </a:r>
          </a:p>
          <a:p>
            <a:pPr indent="0" fontAlgn="auto">
              <a:spcBef>
                <a:spcPts val="600"/>
              </a:spcBef>
              <a:spcAft>
                <a:spcPts val="0"/>
              </a:spcAft>
              <a:buClrTx/>
              <a:buNone/>
              <a:defRPr/>
            </a:pPr>
            <a:endParaRPr lang="en-US" sz="1400" dirty="0">
              <a:solidFill>
                <a:srgbClr val="FFFFFF">
                  <a:lumMod val="85000"/>
                  <a:lumOff val="15000"/>
                </a:srgbClr>
              </a:solidFill>
              <a:latin typeface="Gill Sans MT"/>
            </a:endParaRPr>
          </a:p>
          <a:p>
            <a:pPr indent="0" fontAlgn="auto">
              <a:spcBef>
                <a:spcPts val="600"/>
              </a:spcBef>
              <a:spcAft>
                <a:spcPts val="0"/>
              </a:spcAft>
              <a:buClrTx/>
              <a:buNone/>
              <a:defRPr/>
            </a:pPr>
            <a:r>
              <a:rPr lang="en-US" b="1" dirty="0">
                <a:solidFill>
                  <a:srgbClr val="FFFFFF">
                    <a:lumMod val="85000"/>
                    <a:lumOff val="15000"/>
                  </a:srgbClr>
                </a:solidFill>
                <a:latin typeface="Gill Sans MT"/>
              </a:rPr>
              <a:t>FUNDING RECEIVED:</a:t>
            </a:r>
          </a:p>
          <a:p>
            <a:pPr marL="800100" lvl="1" indent="-342900" fontAlgn="auto">
              <a:spcBef>
                <a:spcPts val="600"/>
              </a:spcBef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en-US" dirty="0">
                <a:solidFill>
                  <a:srgbClr val="FFFFFF">
                    <a:lumMod val="85000"/>
                    <a:lumOff val="15000"/>
                  </a:srgbClr>
                </a:solidFill>
                <a:latin typeface="Gill Sans MT"/>
              </a:rPr>
              <a:t>$1.2 MILLION from Governor</a:t>
            </a:r>
          </a:p>
          <a:p>
            <a:pPr marL="800100" lvl="1" indent="-342900" fontAlgn="auto">
              <a:spcBef>
                <a:spcPts val="600"/>
              </a:spcBef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en-US" dirty="0">
                <a:solidFill>
                  <a:srgbClr val="FFFFFF">
                    <a:lumMod val="85000"/>
                    <a:lumOff val="15000"/>
                  </a:srgbClr>
                </a:solidFill>
                <a:latin typeface="Gill Sans MT"/>
              </a:rPr>
              <a:t>$4.4 Million from Metro</a:t>
            </a:r>
          </a:p>
          <a:p>
            <a:pPr lvl="1" indent="0" fontAlgn="auto">
              <a:spcBef>
                <a:spcPts val="600"/>
              </a:spcBef>
              <a:spcAft>
                <a:spcPts val="0"/>
              </a:spcAft>
              <a:buClrTx/>
              <a:buNone/>
              <a:defRPr/>
            </a:pPr>
            <a:r>
              <a:rPr lang="en-US" sz="3200" dirty="0">
                <a:solidFill>
                  <a:srgbClr val="FFFFFF">
                    <a:lumMod val="85000"/>
                    <a:lumOff val="15000"/>
                  </a:srgbClr>
                </a:solidFill>
                <a:latin typeface="Gill Sans MT"/>
              </a:rPr>
              <a:t>TOTAL $5.6 Million</a:t>
            </a:r>
          </a:p>
          <a:p>
            <a:pPr marL="571500" indent="-342900" fontAlgn="auto">
              <a:spcBef>
                <a:spcPts val="600"/>
              </a:spcBef>
              <a:spcAft>
                <a:spcPts val="0"/>
              </a:spcAft>
              <a:buClrTx/>
              <a:buFont typeface="+mj-lt"/>
              <a:buAutoNum type="arabicPeriod"/>
              <a:defRPr/>
            </a:pPr>
            <a:endParaRPr lang="en-US" sz="1400" dirty="0">
              <a:solidFill>
                <a:srgbClr val="FFFFFF">
                  <a:lumMod val="85000"/>
                  <a:lumOff val="15000"/>
                </a:srgbClr>
              </a:solidFill>
              <a:latin typeface="Gill Sans M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5749761"/>
            <a:ext cx="1264372" cy="1278507"/>
          </a:xfrm>
          <a:prstGeom prst="rect">
            <a:avLst/>
          </a:prstGeom>
        </p:spPr>
      </p:pic>
      <p:pic>
        <p:nvPicPr>
          <p:cNvPr id="117762" name="Picture 2" descr="Image result for broadband">
            <a:extLst>
              <a:ext uri="{FF2B5EF4-FFF2-40B4-BE49-F238E27FC236}">
                <a16:creationId xmlns:a16="http://schemas.microsoft.com/office/drawing/2014/main" id="{C23F0FD9-C631-4869-A1D6-FBFFAF19E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24223"/>
            <a:ext cx="2266802" cy="170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199" y="2322993"/>
            <a:ext cx="2928804" cy="3800702"/>
          </a:xfrm>
          <a:prstGeom prst="rect">
            <a:avLst/>
          </a:prstGeom>
        </p:spPr>
      </p:pic>
      <p:pic>
        <p:nvPicPr>
          <p:cNvPr id="23" name="Picture 3" descr="E:\Backup - Chris\NEW CLIENT\SBWIB\COG\Broadband\Images\Fib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88185" y="5118878"/>
            <a:ext cx="2024527" cy="12617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35192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7359"/>
            <a:ext cx="6163535" cy="64207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752600"/>
            <a:ext cx="298094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003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96" y="609600"/>
            <a:ext cx="4254500" cy="54700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8200" y="1112792"/>
            <a:ext cx="4038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The Impact of </a:t>
            </a:r>
            <a:r>
              <a:rPr lang="en-US" sz="2000" b="1" dirty="0" err="1"/>
              <a:t>Blockchain</a:t>
            </a:r>
            <a:endParaRPr lang="en-US" sz="2000" b="1" dirty="0"/>
          </a:p>
          <a:p>
            <a:pPr algn="ctr"/>
            <a:r>
              <a:rPr lang="en-US" sz="2000" b="1" dirty="0"/>
              <a:t>on the South Bay Economy</a:t>
            </a:r>
          </a:p>
          <a:p>
            <a:endParaRPr lang="en-US" i="1" dirty="0"/>
          </a:p>
          <a:p>
            <a:pPr algn="ctr"/>
            <a:r>
              <a:rPr lang="en-US" sz="1600" i="1" dirty="0"/>
              <a:t>A report prepared by CSUDH South Bay Economics Institute for the South Bay Workforce Investment Board</a:t>
            </a:r>
            <a:endParaRPr lang="en-US" sz="1600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581400"/>
            <a:ext cx="2171966" cy="29864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34200" y="4267200"/>
            <a:ext cx="19663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Telework &amp; </a:t>
            </a:r>
          </a:p>
          <a:p>
            <a:r>
              <a:rPr lang="en-US" dirty="0"/>
              <a:t>Flexible </a:t>
            </a:r>
          </a:p>
          <a:p>
            <a:r>
              <a:rPr lang="en-US" dirty="0"/>
              <a:t>Workplace </a:t>
            </a:r>
          </a:p>
          <a:p>
            <a:r>
              <a:rPr lang="en-US" dirty="0"/>
              <a:t>Practices Study</a:t>
            </a:r>
          </a:p>
        </p:txBody>
      </p:sp>
    </p:spTree>
    <p:extLst>
      <p:ext uri="{BB962C8B-B14F-4D97-AF65-F5344CB8AC3E}">
        <p14:creationId xmlns:p14="http://schemas.microsoft.com/office/powerpoint/2010/main" val="936155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752600" y="228600"/>
            <a:ext cx="7239000" cy="822325"/>
          </a:xfrm>
        </p:spPr>
        <p:txBody>
          <a:bodyPr/>
          <a:lstStyle/>
          <a:p>
            <a:r>
              <a:rPr lang="en-US" dirty="0"/>
              <a:t>Cities we Service</a:t>
            </a:r>
          </a:p>
        </p:txBody>
      </p:sp>
      <p:pic>
        <p:nvPicPr>
          <p:cNvPr id="7" name="Picture 3" descr="G:\Backup - Chris\NEW CLIENT\SBWIB\Logo\High Res Logo\SBWIB Logos\SBWIB_logo High R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1501993" cy="151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44166"/>
            <a:ext cx="5626164" cy="4832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0" y="1905000"/>
            <a:ext cx="4876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b="1" dirty="0"/>
              <a:t>South Bay Cities: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Hawthorne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Inglewood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Lawndale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El Segundo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Manhattan Beach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Hermosa Beach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Redondo Beach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Gardena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Carson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Torrance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Lomita</a:t>
            </a:r>
          </a:p>
        </p:txBody>
      </p:sp>
    </p:spTree>
    <p:extLst>
      <p:ext uri="{BB962C8B-B14F-4D97-AF65-F5344CB8AC3E}">
        <p14:creationId xmlns:p14="http://schemas.microsoft.com/office/powerpoint/2010/main" val="22397511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96055" y="914400"/>
            <a:ext cx="6815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www.southbay1stop.org/flyers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057400"/>
            <a:ext cx="1798079" cy="23710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508" y="2059588"/>
            <a:ext cx="1862127" cy="2368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89" y="2052262"/>
            <a:ext cx="1860234" cy="23680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25" y="2059589"/>
            <a:ext cx="1831560" cy="236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931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 idx="4294967295"/>
          </p:nvPr>
        </p:nvSpPr>
        <p:spPr>
          <a:xfrm>
            <a:off x="2286000" y="609600"/>
            <a:ext cx="5867400" cy="838200"/>
          </a:xfrm>
        </p:spPr>
        <p:txBody>
          <a:bodyPr/>
          <a:lstStyle/>
          <a:p>
            <a:r>
              <a:rPr lang="en-US" dirty="0"/>
              <a:t>Connect with us</a:t>
            </a:r>
          </a:p>
        </p:txBody>
      </p:sp>
      <p:pic>
        <p:nvPicPr>
          <p:cNvPr id="6" name="Picture 3" descr="G:\Backup - Chris\NEW CLIENT\SBWIB\Logo\High Res Logo\SBWIB Logos\SBWIB_logo High R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1501993" cy="151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" y="2201882"/>
            <a:ext cx="5029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SBWIB.org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SouthBay1Stop.org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SouthBayBusiness.org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SouthBayJobs.org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SouthBayYouth.org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038600"/>
            <a:ext cx="2895600" cy="2487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1734163"/>
            <a:ext cx="2895600" cy="230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49053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32346" y="2340068"/>
            <a:ext cx="3879307" cy="2392640"/>
          </a:xfrm>
        </p:spPr>
        <p:txBody>
          <a:bodyPr>
            <a:normAutofit fontScale="62500" lnSpcReduction="20000"/>
          </a:bodyPr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South Bay Workforce Investment Board</a:t>
            </a: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2300" dirty="0">
                <a:solidFill>
                  <a:schemeClr val="tx1"/>
                </a:solidFill>
                <a:effectLst/>
              </a:rPr>
              <a:t>11539 Hawthorne Blvd., Suite 500</a:t>
            </a:r>
          </a:p>
          <a:p>
            <a:pPr algn="ctr"/>
            <a:r>
              <a:rPr lang="en-US" sz="2300" dirty="0">
                <a:solidFill>
                  <a:schemeClr val="tx1"/>
                </a:solidFill>
                <a:effectLst/>
              </a:rPr>
              <a:t>Hawthorne, CA 90250</a:t>
            </a:r>
          </a:p>
          <a:p>
            <a:pPr algn="ctr"/>
            <a:r>
              <a:rPr lang="en-US" sz="2300" dirty="0">
                <a:solidFill>
                  <a:schemeClr val="tx1"/>
                </a:solidFill>
                <a:effectLst/>
              </a:rPr>
              <a:t>310-970-7700</a:t>
            </a:r>
          </a:p>
          <a:p>
            <a:r>
              <a:rPr lang="en-US" sz="2300" dirty="0">
                <a:effectLst/>
              </a:rPr>
              <a:t>info@sbwib.org </a:t>
            </a:r>
          </a:p>
          <a:p>
            <a:pPr algn="ctr"/>
            <a:endParaRPr lang="en-US" sz="2300" dirty="0">
              <a:solidFill>
                <a:schemeClr val="tx1"/>
              </a:solidFill>
              <a:effectLst/>
            </a:endParaRPr>
          </a:p>
          <a:p>
            <a:pPr algn="ctr"/>
            <a:r>
              <a:rPr lang="en-US" sz="2300" dirty="0">
                <a:effectLst/>
              </a:rPr>
              <a:t>www.sbwib.org</a:t>
            </a:r>
          </a:p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3129094" y="1416955"/>
            <a:ext cx="2885810" cy="712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B729"/>
              </a:buClr>
              <a:buSzPct val="60000"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BF3F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Thank You!</a:t>
            </a:r>
          </a:p>
        </p:txBody>
      </p:sp>
      <p:pic>
        <p:nvPicPr>
          <p:cNvPr id="8" name="Picture 3" descr="G:\Backup - Chris\NEW CLIENT\SBWIB\Logo\High Res Logo\SBWIB Logos\SBWIB_logo High R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53" y="390144"/>
            <a:ext cx="1501993" cy="151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G:\Backup - Chris\NEW CLIENT\SBWIB\Marketing\Logo\High Res Logo\SBWIB Logos\New\One-Stop Logo AJCC CLE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4093830"/>
            <a:ext cx="1107557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Backup - Chris\NEW CLIENT\SBWIB\Marketing\Logo\High Res Logo\SBWIB Logos\New\AmerJobCenter_of_CA Logo cop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914" y="1686076"/>
            <a:ext cx="1447682" cy="28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Backup - Chris\NEW CLIENT\SBWIB\Marketing\Logo\High Res Logo\SBWIB Logos\New\One-Stop (Transparent Background) P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199" y="316963"/>
            <a:ext cx="1331117" cy="136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7B6300-7F3D-4A8A-AF9C-BD70BD7D1441}"/>
              </a:ext>
            </a:extLst>
          </p:cNvPr>
          <p:cNvSpPr txBox="1"/>
          <p:nvPr/>
        </p:nvSpPr>
        <p:spPr>
          <a:xfrm>
            <a:off x="3558845" y="4692856"/>
            <a:ext cx="24160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Don Perry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310-680-3700 ext. 3825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dperry@sbwib.org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062578-9804-4309-BBF5-FA5945449D69}"/>
              </a:ext>
            </a:extLst>
          </p:cNvPr>
          <p:cNvSpPr txBox="1"/>
          <p:nvPr/>
        </p:nvSpPr>
        <p:spPr>
          <a:xfrm>
            <a:off x="1163491" y="4599217"/>
            <a:ext cx="19656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Alisa Stein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Torrance One-Stop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1220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Engracia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Ave.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Torrance, CA 90501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310-680-3837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Calibri" panose="020F0502020204030204" pitchFamily="34" charset="0"/>
                <a:cs typeface="Calibri" panose="020F0502020204030204" pitchFamily="34" charset="0"/>
              </a:rPr>
              <a:t>astein@sbwib.org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E12FD3-D783-4A83-9678-71B9465C2C41}"/>
              </a:ext>
            </a:extLst>
          </p:cNvPr>
          <p:cNvSpPr txBox="1"/>
          <p:nvPr/>
        </p:nvSpPr>
        <p:spPr>
          <a:xfrm>
            <a:off x="6387841" y="4732708"/>
            <a:ext cx="18035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Chris Cagle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310-970-7724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ccagle@sbwib.org</a:t>
            </a:r>
          </a:p>
        </p:txBody>
      </p:sp>
    </p:spTree>
    <p:extLst>
      <p:ext uri="{BB962C8B-B14F-4D97-AF65-F5344CB8AC3E}">
        <p14:creationId xmlns:p14="http://schemas.microsoft.com/office/powerpoint/2010/main" val="3352383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2667000" y="224052"/>
            <a:ext cx="5867400" cy="632112"/>
          </a:xfrm>
        </p:spPr>
        <p:txBody>
          <a:bodyPr/>
          <a:lstStyle/>
          <a:p>
            <a:r>
              <a:rPr lang="en-US" sz="3600" dirty="0"/>
              <a:t>Business Support Services</a:t>
            </a:r>
          </a:p>
        </p:txBody>
      </p:sp>
      <p:pic>
        <p:nvPicPr>
          <p:cNvPr id="7" name="Picture 3" descr="G:\Backup - Chris\NEW CLIENT\SBWIB\Logo\High Res Logo\SBWIB Logos\SBWIB_logo High R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7713"/>
            <a:ext cx="1501993" cy="151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 bwMode="auto">
          <a:xfrm>
            <a:off x="4677265" y="2336424"/>
            <a:ext cx="266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Layoff Aversion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5674" y="2320157"/>
            <a:ext cx="2638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Rapid Response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 bwMode="auto">
          <a:xfrm>
            <a:off x="2362200" y="812438"/>
            <a:ext cx="6629400" cy="108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Rapid Response &amp; Layoff Aversion Program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5674" y="272279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Strategy to save jobs and help the company regain its ability to grow again and remain competitive.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648199" y="276061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Services to help minimize or avert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layoffs, i.e. incumbent worker training, customized services, tax relief incentives.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921093" y="4110693"/>
            <a:ext cx="52417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https://www.sbwib.org/covid-19-resources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855475" y="3720702"/>
            <a:ext cx="3433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Tx/>
              <a:buNone/>
              <a:tabLst/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COVID-19 Resources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4872373"/>
            <a:ext cx="2743200" cy="12252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69475" y="453640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FFFFFF"/>
                </a:solidFill>
              </a:rPr>
              <a:t>One Stop Centers open by appointment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FFFFFF"/>
                </a:solidFill>
              </a:rPr>
              <a:t>Majority of services are now virtual, including job fairs and training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9475" y="541020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FFFF"/>
                </a:solidFill>
              </a:rPr>
              <a:t>GROWTH  Sectors: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FFFFFF"/>
                </a:solidFill>
              </a:rPr>
              <a:t>Healthcare, Construction, Advanced Manufacturing, Logistics and Big Box retail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8504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514546" y="1981200"/>
            <a:ext cx="2990654" cy="1902344"/>
          </a:xfrm>
        </p:spPr>
        <p:txBody>
          <a:bodyPr/>
          <a:lstStyle/>
          <a:p>
            <a:r>
              <a:rPr lang="en-US" sz="3600" dirty="0"/>
              <a:t>Business &amp; Employment </a:t>
            </a:r>
            <a:br>
              <a:rPr lang="en-US" sz="3600" dirty="0"/>
            </a:br>
            <a:r>
              <a:rPr lang="en-US" sz="3600" dirty="0"/>
              <a:t>Services</a:t>
            </a:r>
          </a:p>
        </p:txBody>
      </p:sp>
      <p:pic>
        <p:nvPicPr>
          <p:cNvPr id="7" name="Picture 3" descr="G:\Backup - Chris\NEW CLIENT\SBWIB\Logo\High Res Logo\SBWIB Logos\SBWIB_logo High R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7713"/>
            <a:ext cx="1501993" cy="151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AB284B-14E5-408E-99C0-CDBF51BE2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6781" y="-9525"/>
            <a:ext cx="5287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10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2057400" y="76200"/>
            <a:ext cx="5867400" cy="1828800"/>
          </a:xfrm>
        </p:spPr>
        <p:txBody>
          <a:bodyPr/>
          <a:lstStyle/>
          <a:p>
            <a:r>
              <a:rPr lang="en-US" dirty="0"/>
              <a:t>Business Support Services</a:t>
            </a:r>
          </a:p>
        </p:txBody>
      </p:sp>
      <p:pic>
        <p:nvPicPr>
          <p:cNvPr id="7" name="Picture 3" descr="G:\Backup - Chris\NEW CLIENT\SBWIB\Logo\High Res Logo\SBWIB Logos\SBWIB_logo High R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7713"/>
            <a:ext cx="1501993" cy="151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/>
          <p:cNvSpPr txBox="1">
            <a:spLocks/>
          </p:cNvSpPr>
          <p:nvPr/>
        </p:nvSpPr>
        <p:spPr bwMode="auto">
          <a:xfrm>
            <a:off x="762000" y="2057400"/>
            <a:ext cx="350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Recruitment Services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5181600" y="2057400"/>
            <a:ext cx="266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Hiring Support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9600" y="4267200"/>
            <a:ext cx="3129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Workforce Training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8200" y="25908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Job Fairs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New hire and job placement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resources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Publicizing Positions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Targeted Recruitments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81600" y="25146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Screening/Assessment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Job Matching/Referrals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Work Readiness Support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Skills Testing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Reference Checks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62000" y="477107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On-the-Job Training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Customized Training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Apprenticeship Training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Incumbent Worker Training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No cost workshops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707" y="4065089"/>
            <a:ext cx="4534293" cy="294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641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838200" y="1600200"/>
            <a:ext cx="7891304" cy="1371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Transitional Subsidized Employment Program for Business in </a:t>
            </a:r>
          </a:p>
          <a:p>
            <a:pPr>
              <a:spcBef>
                <a:spcPts val="0"/>
              </a:spcBef>
            </a:pPr>
            <a:r>
              <a:rPr lang="en-US" dirty="0"/>
              <a:t>Los Angeles County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3207127"/>
            <a:ext cx="35814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marR="0" lvl="0" indent="-396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Minimum wage entry level employees </a:t>
            </a:r>
          </a:p>
          <a:p>
            <a:pPr marL="396875" marR="0" lvl="0" indent="-396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SBWIB Provides a wage subsidy during the training period</a:t>
            </a:r>
          </a:p>
          <a:p>
            <a:pPr marL="396875" marR="0" lvl="0" indent="-396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Employee must work at least 32 hours a week</a:t>
            </a:r>
          </a:p>
          <a:p>
            <a:pPr marL="396875" marR="0" lvl="0" indent="-396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Expectation to permanently hire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" name="Picture 6" descr="midrand_office_people_around_table__resized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0" y="685800"/>
            <a:ext cx="3670433" cy="1981200"/>
          </a:xfrm>
          <a:prstGeom prst="rect">
            <a:avLst/>
          </a:prstGeom>
        </p:spPr>
      </p:pic>
      <p:pic>
        <p:nvPicPr>
          <p:cNvPr id="8" name="Picture 3" descr="G:\Backup - Chris\NEW CLIENT\SBWIB\Logo\High Res Logo\SBWIB Logos\SBWIB_logo High R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24" y="157713"/>
            <a:ext cx="1501993" cy="151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Backup - Chris\NEW CLIENT\SBWIB\Marketing\ShutterStock\Stock Photos\shutterstock_3148485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6986" y="3886200"/>
            <a:ext cx="4457014" cy="2971800"/>
          </a:xfrm>
          <a:prstGeom prst="rect">
            <a:avLst/>
          </a:prstGeom>
          <a:noFill/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7BD8C5B-5B98-4CB4-856A-127D67727711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2133600" y="381000"/>
            <a:ext cx="6324600" cy="1164707"/>
          </a:xfrm>
        </p:spPr>
        <p:txBody>
          <a:bodyPr/>
          <a:lstStyle/>
          <a:p>
            <a:r>
              <a:rPr lang="en-US" sz="3600" dirty="0"/>
              <a:t>Business &amp; Employment </a:t>
            </a:r>
            <a:br>
              <a:rPr lang="en-US" sz="3600" dirty="0"/>
            </a:br>
            <a:r>
              <a:rPr lang="en-US" sz="3600" dirty="0"/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1669678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onProfit_Planting02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400" y="3581400"/>
            <a:ext cx="5334000" cy="22601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" y="3886200"/>
            <a:ext cx="35814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marR="0" lvl="0" indent="-396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SBWIB Provides 100% of the salary during the training period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0" name="Picture 3" descr="G:\Backup - Chris\NEW CLIENT\SBWIB\Logo\High Res Logo\SBWIB Logos\SBWIB_logo High R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24" y="157713"/>
            <a:ext cx="1501993" cy="151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/>
          <p:cNvSpPr txBox="1">
            <a:spLocks/>
          </p:cNvSpPr>
          <p:nvPr/>
        </p:nvSpPr>
        <p:spPr bwMode="auto">
          <a:xfrm>
            <a:off x="838200" y="1905000"/>
            <a:ext cx="7891304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Transitional Subsidized Employment for Non Profit and Govt. Agencies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7CB50E4-8DEB-4EF5-8647-DE32791C47A0}"/>
              </a:ext>
            </a:extLst>
          </p:cNvPr>
          <p:cNvSpPr txBox="1">
            <a:spLocks/>
          </p:cNvSpPr>
          <p:nvPr/>
        </p:nvSpPr>
        <p:spPr bwMode="auto">
          <a:xfrm>
            <a:off x="2133600" y="381000"/>
            <a:ext cx="6324600" cy="116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Business &amp; Employment </a:t>
            </a:r>
            <a:b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Services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70147741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lobe design template">
  <a:themeElements>
    <a:clrScheme name="Office Them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Office Them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Office Them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Globe design template">
  <a:themeElements>
    <a:clrScheme name="Office Them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Office Them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Office Them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on">
  <a:themeElements>
    <a:clrScheme name="Custom 1">
      <a:dk1>
        <a:srgbClr val="1E5155"/>
      </a:dk1>
      <a:lt1>
        <a:srgbClr val="EBF3F3"/>
      </a:lt1>
      <a:dk2>
        <a:srgbClr val="1E5155"/>
      </a:dk2>
      <a:lt2>
        <a:srgbClr val="EBF3F3"/>
      </a:lt2>
      <a:accent1>
        <a:srgbClr val="E6B729"/>
      </a:accent1>
      <a:accent2>
        <a:srgbClr val="B01513"/>
      </a:accent2>
      <a:accent3>
        <a:srgbClr val="8AD0D5"/>
      </a:accent3>
      <a:accent4>
        <a:srgbClr val="764674"/>
      </a:accent4>
      <a:accent5>
        <a:srgbClr val="5F9C9D"/>
      </a:accent5>
      <a:accent6>
        <a:srgbClr val="9E5E9B"/>
      </a:accent6>
      <a:hlink>
        <a:srgbClr val="E6B729"/>
      </a:hlink>
      <a:folHlink>
        <a:srgbClr val="002060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Fra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5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635D4D"/>
      </a:dk2>
      <a:lt2>
        <a:srgbClr val="D8D6BA"/>
      </a:lt2>
      <a:accent1>
        <a:srgbClr val="9CBEBD"/>
      </a:accent1>
      <a:accent2>
        <a:srgbClr val="D2CB6C"/>
      </a:accent2>
      <a:accent3>
        <a:srgbClr val="9D9A93"/>
      </a:accent3>
      <a:accent4>
        <a:srgbClr val="C89F5D"/>
      </a:accent4>
      <a:accent5>
        <a:srgbClr val="A9A57C"/>
      </a:accent5>
      <a:accent6>
        <a:srgbClr val="95A39D"/>
      </a:accent6>
      <a:hlink>
        <a:srgbClr val="D25814"/>
      </a:hlink>
      <a:folHlink>
        <a:srgbClr val="849A0A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0BDC4BB7-8AF9-46FD-8C32-AB93AC9C4100}"/>
    </a:ext>
  </a:extLst>
</a:theme>
</file>

<file path=ppt/theme/theme6.xml><?xml version="1.0" encoding="utf-8"?>
<a:theme xmlns:a="http://schemas.openxmlformats.org/drawingml/2006/main" name="3_Globe design template">
  <a:themeElements>
    <a:clrScheme name="Office Them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Office Them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Office Them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Globe design template">
  <a:themeElements>
    <a:clrScheme name="Office Them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Office Them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Office Them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Globe design template">
  <a:themeElements>
    <a:clrScheme name="Office Them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Office Them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Office Them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 design template</Template>
  <TotalTime>3532</TotalTime>
  <Words>975</Words>
  <Application>Microsoft Office PowerPoint</Application>
  <PresentationFormat>On-screen Show (4:3)</PresentationFormat>
  <Paragraphs>307</Paragraphs>
  <Slides>42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61" baseType="lpstr">
      <vt:lpstr>Arial</vt:lpstr>
      <vt:lpstr>Calibri</vt:lpstr>
      <vt:lpstr>Century Gothic</vt:lpstr>
      <vt:lpstr>Corbel</vt:lpstr>
      <vt:lpstr>Gill Sans MT</vt:lpstr>
      <vt:lpstr>Times New Roman</vt:lpstr>
      <vt:lpstr>Verdana</vt:lpstr>
      <vt:lpstr>Wingdings</vt:lpstr>
      <vt:lpstr>Wingdings 2</vt:lpstr>
      <vt:lpstr>Wingdings 3</vt:lpstr>
      <vt:lpstr>Globe design template</vt:lpstr>
      <vt:lpstr>1_Globe design template</vt:lpstr>
      <vt:lpstr>Ion</vt:lpstr>
      <vt:lpstr>Frame</vt:lpstr>
      <vt:lpstr>Parcel</vt:lpstr>
      <vt:lpstr>3_Globe design template</vt:lpstr>
      <vt:lpstr>2_Globe design template</vt:lpstr>
      <vt:lpstr>4_Globe design template</vt:lpstr>
      <vt:lpstr>Acrobat Document</vt:lpstr>
      <vt:lpstr>PowerPoint Presentation</vt:lpstr>
      <vt:lpstr>Workforce Boards</vt:lpstr>
      <vt:lpstr>PowerPoint Presentation</vt:lpstr>
      <vt:lpstr>Cities we Service</vt:lpstr>
      <vt:lpstr>Business Support Services</vt:lpstr>
      <vt:lpstr>Business &amp; Employment  Services</vt:lpstr>
      <vt:lpstr>Business Support Services</vt:lpstr>
      <vt:lpstr>Business &amp; Employment  Services</vt:lpstr>
      <vt:lpstr>PowerPoint Presentation</vt:lpstr>
      <vt:lpstr>Business &amp; Employment  Services</vt:lpstr>
      <vt:lpstr>PowerPoint Presentation</vt:lpstr>
      <vt:lpstr>PowerPoint Presentation</vt:lpstr>
      <vt:lpstr>PowerPoint Presentation</vt:lpstr>
      <vt:lpstr>Business  Support  Services</vt:lpstr>
      <vt:lpstr>Adult Services</vt:lpstr>
      <vt:lpstr>Adult Employment Services</vt:lpstr>
      <vt:lpstr>Support  Services</vt:lpstr>
      <vt:lpstr>Who’s Hiring in the  South Bay Now</vt:lpstr>
      <vt:lpstr>Prison to Employment </vt:lpstr>
      <vt:lpstr>PowerPoint Presentation</vt:lpstr>
      <vt:lpstr>Youth Services</vt:lpstr>
      <vt:lpstr>PowerPoint Presentation</vt:lpstr>
      <vt:lpstr>PowerPoint Presentation</vt:lpstr>
      <vt:lpstr>PowerPoint Presentation</vt:lpstr>
      <vt:lpstr>Bio – Flex Apprenticeship Advisory Committee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Connect with us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</dc:creator>
  <cp:lastModifiedBy>Chris Cagle</cp:lastModifiedBy>
  <cp:revision>207</cp:revision>
  <cp:lastPrinted>2018-08-01T01:10:41Z</cp:lastPrinted>
  <dcterms:created xsi:type="dcterms:W3CDTF">2014-10-15T15:25:46Z</dcterms:created>
  <dcterms:modified xsi:type="dcterms:W3CDTF">2021-03-19T16:53:44Z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TC102037751033</vt:lpwstr>
  </property>
</Properties>
</file>